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FFCC99"/>
    <a:srgbClr val="CCFF99"/>
    <a:srgbClr val="CCFFCC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95" d="100"/>
          <a:sy n="95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de-DE" smtClean="0"/>
              <a:pPr/>
              <a:t>25.11.2021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57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pPr/>
              <a:t>25.11.2021</a:t>
            </a:fld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50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de-DE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de-DE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de-DE"/>
              <a:t>Zum Hinzufügen von Informationen zum Autor klicken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/>
          <a:p>
            <a:pPr algn="r"/>
            <a:fld id="{256D3EEF-DE4E-429D-8EC4-DDC531AFF587}" type="slidenum">
              <a:rPr kumimoji="0" lang="de-DE" sz="1000"/>
              <a:pPr algn="r"/>
              <a:t>‹Nr.›</a:t>
            </a:fld>
            <a:endParaRPr kumimoji="0" lang="de-DE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de-DE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de-DE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pPr/>
              <a:t>25.11.2021</a:t>
            </a:fld>
            <a:endParaRPr kumimoji="0"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pic>
        <p:nvPicPr>
          <p:cNvPr id="1026" name="Picture 2" descr="Unsere SSD´s - JRK-Wiesbad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99412"/>
            <a:ext cx="1442130" cy="7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de-DE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de-DE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pPr/>
              <a:t>25.11.2021</a:t>
            </a:fld>
            <a:endParaRPr kumimoji="0"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  <a:extLst/>
          </a:lstStyle>
          <a:p>
            <a:endParaRPr kumimoji="0" lang="de-DE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/>
          <a:p>
            <a:pPr algn="r"/>
            <a:fld id="{256D3EEF-DE4E-429D-8EC4-DDC531AFF587}" type="slidenum">
              <a:rPr kumimoji="0" lang="de-DE" sz="1000"/>
              <a:pPr algn="r"/>
              <a:t>‹Nr.›</a:t>
            </a:fld>
            <a:endParaRPr kumimoji="0" lang="de-DE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pPr algn="r"/>
              <a:t>25.11.2021</a:t>
            </a:fld>
            <a:endParaRPr kumimoji="0" lang="de-DE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de-DE" sz="1000"/>
              <a:pPr algn="r"/>
              <a:t>‹Nr.›</a:t>
            </a:fld>
            <a:endParaRPr kumimoji="0" lang="de-DE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8077200" cy="54836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pPr algn="r"/>
              <a:t>25.11.2021</a:t>
            </a:fld>
            <a:endParaRPr kumimoji="0" lang="de-DE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de-DE" sz="1000"/>
              <a:pPr algn="r"/>
              <a:t>‹Nr.›</a:t>
            </a:fld>
            <a:endParaRPr kumimoji="0" lang="de-DE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836712"/>
            <a:ext cx="3962400" cy="54116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836712"/>
            <a:ext cx="3962400" cy="54116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pPr algn="r"/>
              <a:t>25.11.2021</a:t>
            </a:fld>
            <a:endParaRPr kumimoji="0" lang="de-DE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de-DE" sz="1000"/>
              <a:pPr algn="r"/>
              <a:t>‹Nr.›</a:t>
            </a:fld>
            <a:endParaRPr kumimoji="0" lang="de-DE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2 links, 1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836712"/>
            <a:ext cx="3962400" cy="24795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774984"/>
            <a:ext cx="3965448" cy="24795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de-DE"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836712"/>
            <a:ext cx="3962400" cy="54116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1050"/>
            </a:lvl1pPr>
            <a:extLst/>
          </a:lstStyle>
          <a:p>
            <a:pPr algn="r"/>
            <a:fld id="{DE3B91AD-F2C9-43CB-A84C-1D5C130F2509}" type="datetime1">
              <a:rPr lang="de-DE" smtClean="0"/>
              <a:pPr algn="r"/>
              <a:t>25.11.2021</a:t>
            </a:fld>
            <a:endParaRPr lang="de-DE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de-DE" sz="1000"/>
              <a:pPr algn="r"/>
              <a:t>‹Nr.›</a:t>
            </a:fld>
            <a:endParaRPr kumimoji="0" lang="de-DE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 eaLnBrk="1" latinLnBrk="0" hangingPunct="1"/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e-DE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pPr algn="r"/>
              <a:t>25.11.2021</a:t>
            </a:fld>
            <a:endParaRPr kumimoji="0" lang="de-DE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de-DE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de-DE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8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Unsere SSD´s - JRK-Wiesbaden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24" y="6237311"/>
            <a:ext cx="1233598" cy="6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de-DE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de-DE"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de-DE" sz="1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de-DE" sz="1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de-DE"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de-DE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lov-hessen.de/wirtk-plakat-einleger-schule-beende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Elterninformationsabend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Zum Übergang von der Sek. 1 in die Sek. 2</a:t>
            </a:r>
          </a:p>
        </p:txBody>
      </p:sp>
      <p:sp>
        <p:nvSpPr>
          <p:cNvPr id="4" name="Rechteck 3"/>
          <p:cNvSpPr/>
          <p:nvPr/>
        </p:nvSpPr>
        <p:spPr>
          <a:xfrm>
            <a:off x="2478401" y="1556792"/>
            <a:ext cx="417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Herzlich Willkommen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Inhaltsverzeichnis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9474"/>
              </p:ext>
            </p:extLst>
          </p:nvPr>
        </p:nvGraphicFramePr>
        <p:xfrm>
          <a:off x="323528" y="1268760"/>
          <a:ext cx="4104456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6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Übergang Sek.</a:t>
                      </a:r>
                      <a:r>
                        <a:rPr lang="de-DE" baseline="0" dirty="0"/>
                        <a:t> I &gt; Sek. II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Anträge und Fristen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Eignung und Möglichkeiten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Oberstufe am Campus Klarenthal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Fragerunde?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Strichmännchen - Illustrationen und Vektorgrafiken - i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2520280" cy="16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300771" y="908720"/>
            <a:ext cx="2295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Zutreffendes bitte ankreuzen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89137"/>
              </p:ext>
            </p:extLst>
          </p:nvPr>
        </p:nvGraphicFramePr>
        <p:xfrm>
          <a:off x="5282157" y="3063240"/>
          <a:ext cx="360000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85193"/>
              </p:ext>
            </p:extLst>
          </p:nvPr>
        </p:nvGraphicFramePr>
        <p:xfrm>
          <a:off x="6156196" y="3063240"/>
          <a:ext cx="360000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93824"/>
              </p:ext>
            </p:extLst>
          </p:nvPr>
        </p:nvGraphicFramePr>
        <p:xfrm>
          <a:off x="7092320" y="3063240"/>
          <a:ext cx="360000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83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Zeitlicher Ablauf externe Anmeldungen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6264695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26481"/>
              </p:ext>
            </p:extLst>
          </p:nvPr>
        </p:nvGraphicFramePr>
        <p:xfrm>
          <a:off x="4788024" y="4905336"/>
          <a:ext cx="1093880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Acrobat Document" r:id="rId4" imgW="5667206" imgH="8019921" progId="AcroExch.Document.DC">
                  <p:embed/>
                </p:oleObj>
              </mc:Choice>
              <mc:Fallback>
                <p:oleObj name="Acrobat Document" r:id="rId4" imgW="5667206" imgH="8019921" progId="AcroExch.Document.DC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05336"/>
                        <a:ext cx="1093880" cy="1548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bgerundete rechteckige Legende 4"/>
          <p:cNvSpPr/>
          <p:nvPr/>
        </p:nvSpPr>
        <p:spPr>
          <a:xfrm>
            <a:off x="5978427" y="5411521"/>
            <a:ext cx="1728192" cy="609767"/>
          </a:xfrm>
          <a:prstGeom prst="wedgeRoundRectCallout">
            <a:avLst>
              <a:gd name="adj1" fmla="val 59674"/>
              <a:gd name="adj2" fmla="val 2063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Verbindliches</a:t>
            </a:r>
            <a:r>
              <a:rPr lang="de-DE" sz="1400" i="1" dirty="0">
                <a:solidFill>
                  <a:schemeClr val="tx1"/>
                </a:solidFill>
              </a:rPr>
              <a:t> Anmeldeformular des SSA!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444381"/>
              </p:ext>
            </p:extLst>
          </p:nvPr>
        </p:nvGraphicFramePr>
        <p:xfrm>
          <a:off x="2699792" y="4894435"/>
          <a:ext cx="1093879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Acrobat Document" r:id="rId6" imgW="5667206" imgH="8019921" progId="AcroExch.Document.DC">
                  <p:embed/>
                </p:oleObj>
              </mc:Choice>
              <mc:Fallback>
                <p:oleObj name="Acrobat Document" r:id="rId6" imgW="5667206" imgH="8019921" progId="AcroExch.Document.DC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9792" y="4894435"/>
                        <a:ext cx="1093879" cy="154800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866118" y="5403111"/>
            <a:ext cx="1728192" cy="609767"/>
          </a:xfrm>
          <a:prstGeom prst="wedgeRoundRectCallout">
            <a:avLst>
              <a:gd name="adj1" fmla="val -55451"/>
              <a:gd name="adj2" fmla="val 3217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Bescheinigung </a:t>
            </a:r>
            <a:r>
              <a:rPr lang="de-DE" sz="1400" i="1" dirty="0">
                <a:solidFill>
                  <a:schemeClr val="tx1"/>
                </a:solidFill>
              </a:rPr>
              <a:t>der Eignung d. Lehrer (FOS)</a:t>
            </a:r>
          </a:p>
        </p:txBody>
      </p:sp>
      <p:pic>
        <p:nvPicPr>
          <p:cNvPr id="6" name="Picture 2" descr="Strichmännchen - Illustrationen und Vektorgrafiken - iStoc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8" t="33872" r="33431"/>
          <a:stretch/>
        </p:blipFill>
        <p:spPr bwMode="auto">
          <a:xfrm>
            <a:off x="7490595" y="5013176"/>
            <a:ext cx="1034016" cy="13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richmännchen - Illustrationen und Vektorgrafiken - iStoc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9"/>
          <a:stretch/>
        </p:blipFill>
        <p:spPr bwMode="auto">
          <a:xfrm>
            <a:off x="74030" y="4368175"/>
            <a:ext cx="905950" cy="20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9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Quo </a:t>
            </a:r>
            <a:r>
              <a:rPr lang="de-DE" dirty="0" err="1"/>
              <a:t>vadis</a:t>
            </a:r>
            <a:r>
              <a:rPr lang="de-DE" dirty="0"/>
              <a:t>?  Anträge externer Schulen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3167"/>
              </p:ext>
            </p:extLst>
          </p:nvPr>
        </p:nvGraphicFramePr>
        <p:xfrm>
          <a:off x="323528" y="1052736"/>
          <a:ext cx="6096000" cy="38575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514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Carl von Ossietzky: </a:t>
                      </a:r>
                      <a:r>
                        <a:rPr lang="de-DE" b="1" dirty="0" err="1"/>
                        <a:t>Oberstufengym</a:t>
                      </a:r>
                      <a:r>
                        <a:rPr lang="de-DE" b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Friedrich-List: </a:t>
                      </a:r>
                      <a:r>
                        <a:rPr lang="de-DE" b="1" dirty="0" err="1"/>
                        <a:t>Berufl</a:t>
                      </a:r>
                      <a:r>
                        <a:rPr lang="de-DE" b="1" dirty="0"/>
                        <a:t>. Gymnasium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Martin</a:t>
                      </a:r>
                      <a:r>
                        <a:rPr lang="de-DE" b="1" baseline="0" dirty="0"/>
                        <a:t> Niemöller Gymnasium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/>
                        <a:t>Campus Klarenthal:</a:t>
                      </a:r>
                      <a:r>
                        <a:rPr lang="de-DE" b="1" baseline="0" dirty="0"/>
                        <a:t> Sek. II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36943"/>
              </p:ext>
            </p:extLst>
          </p:nvPr>
        </p:nvGraphicFramePr>
        <p:xfrm>
          <a:off x="5292080" y="2657008"/>
          <a:ext cx="45790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Acrobat Document" r:id="rId3" imgW="5667206" imgH="8019921" progId="AcroExch.Document.DC">
                  <p:embed/>
                </p:oleObj>
              </mc:Choice>
              <mc:Fallback>
                <p:oleObj name="Acrobat Document" r:id="rId3" imgW="5667206" imgH="8019921" progId="AcroExch.Document.DC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2657008"/>
                        <a:ext cx="457903" cy="648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06432"/>
              </p:ext>
            </p:extLst>
          </p:nvPr>
        </p:nvGraphicFramePr>
        <p:xfrm>
          <a:off x="5292080" y="1916832"/>
          <a:ext cx="45790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Acrobat Document" r:id="rId5" imgW="5667206" imgH="8019921" progId="AcroExch.Document.DC">
                  <p:embed/>
                </p:oleObj>
              </mc:Choice>
              <mc:Fallback>
                <p:oleObj name="Acrobat Document" r:id="rId5" imgW="5667206" imgH="8019921" progId="AcroExch.Document.DC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1916832"/>
                        <a:ext cx="457903" cy="648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259448"/>
              </p:ext>
            </p:extLst>
          </p:nvPr>
        </p:nvGraphicFramePr>
        <p:xfrm>
          <a:off x="5292080" y="3429000"/>
          <a:ext cx="45790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Acrobat Document" r:id="rId7" imgW="5667206" imgH="8019921" progId="AcroExch.Document.DC">
                  <p:embed/>
                </p:oleObj>
              </mc:Choice>
              <mc:Fallback>
                <p:oleObj name="Acrobat Document" r:id="rId7" imgW="5667206" imgH="8019921" progId="AcroExch.Document.DC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2080" y="3429000"/>
                        <a:ext cx="457903" cy="648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731309"/>
              </p:ext>
            </p:extLst>
          </p:nvPr>
        </p:nvGraphicFramePr>
        <p:xfrm>
          <a:off x="5292080" y="4221088"/>
          <a:ext cx="45866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Acrobat Document" r:id="rId9" imgW="5676659" imgH="8019921" progId="AcroExch.Document.DC">
                  <p:embed/>
                </p:oleObj>
              </mc:Choice>
              <mc:Fallback>
                <p:oleObj name="Acrobat Document" r:id="rId9" imgW="5676659" imgH="8019921" progId="AcroExch.Document.DC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2080" y="4221088"/>
                        <a:ext cx="458663" cy="6480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49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Alea</a:t>
            </a:r>
            <a:r>
              <a:rPr lang="de-DE" dirty="0"/>
              <a:t> </a:t>
            </a:r>
            <a:r>
              <a:rPr lang="de-DE" dirty="0" err="1"/>
              <a:t>iacta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:	Nach der Realschulprüfung &gt; Eignung, nur wofür?</a:t>
            </a:r>
          </a:p>
        </p:txBody>
      </p:sp>
      <p:pic>
        <p:nvPicPr>
          <p:cNvPr id="10" name="Picture 2" descr="Strichmännchen - Illustrationen und Vektorgrafiken - i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3"/>
          <a:stretch/>
        </p:blipFill>
        <p:spPr bwMode="auto">
          <a:xfrm>
            <a:off x="110532" y="908720"/>
            <a:ext cx="923484" cy="20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bgerundete rechteckige Legende 10"/>
          <p:cNvSpPr/>
          <p:nvPr/>
        </p:nvSpPr>
        <p:spPr>
          <a:xfrm>
            <a:off x="893080" y="1700808"/>
            <a:ext cx="7063296" cy="864096"/>
          </a:xfrm>
          <a:prstGeom prst="wedgeRoundRectCallout">
            <a:avLst>
              <a:gd name="adj1" fmla="val -51894"/>
              <a:gd name="adj2" fmla="val 3083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§2,2 OAVO: Aufnahme in GO mit </a:t>
            </a:r>
            <a:r>
              <a:rPr lang="de-DE" sz="1400" b="1" dirty="0" err="1">
                <a:solidFill>
                  <a:schemeClr val="tx1"/>
                </a:solidFill>
              </a:rPr>
              <a:t>qRS</a:t>
            </a:r>
            <a:r>
              <a:rPr lang="de-DE" sz="1400" b="1" dirty="0">
                <a:solidFill>
                  <a:schemeClr val="tx1"/>
                </a:solidFill>
              </a:rPr>
              <a:t> erfolgt, wenn…</a:t>
            </a:r>
          </a:p>
          <a:p>
            <a:pPr marL="342900" indent="-342900">
              <a:buAutoNum type="arabicParenBoth"/>
            </a:pPr>
            <a:r>
              <a:rPr lang="de-DE" sz="1400" b="1" dirty="0">
                <a:solidFill>
                  <a:schemeClr val="tx1"/>
                </a:solidFill>
              </a:rPr>
              <a:t>Notenschnitt &lt; 3,0 </a:t>
            </a:r>
            <a:r>
              <a:rPr lang="de-DE" sz="1400" dirty="0">
                <a:solidFill>
                  <a:schemeClr val="tx1"/>
                </a:solidFill>
              </a:rPr>
              <a:t>(D, Ma, 1. FS, </a:t>
            </a:r>
            <a:r>
              <a:rPr lang="de-DE" sz="1400" dirty="0" err="1">
                <a:solidFill>
                  <a:schemeClr val="tx1"/>
                </a:solidFill>
              </a:rPr>
              <a:t>NaWi</a:t>
            </a:r>
            <a:r>
              <a:rPr lang="de-DE" sz="1400" dirty="0">
                <a:solidFill>
                  <a:schemeClr val="tx1"/>
                </a:solidFill>
              </a:rPr>
              <a:t> &lt; 3,0) oder</a:t>
            </a:r>
          </a:p>
          <a:p>
            <a:pPr marL="342900" indent="-342900">
              <a:buAutoNum type="arabicParenBoth"/>
            </a:pPr>
            <a:r>
              <a:rPr lang="de-DE" sz="1400" b="1" dirty="0">
                <a:solidFill>
                  <a:schemeClr val="tx1"/>
                </a:solidFill>
              </a:rPr>
              <a:t>Lernentwicklung</a:t>
            </a:r>
            <a:r>
              <a:rPr lang="de-DE" sz="1400" dirty="0">
                <a:solidFill>
                  <a:schemeClr val="tx1"/>
                </a:solidFill>
              </a:rPr>
              <a:t>, der </a:t>
            </a:r>
            <a:r>
              <a:rPr lang="de-DE" sz="1400" b="1" dirty="0">
                <a:solidFill>
                  <a:schemeClr val="tx1"/>
                </a:solidFill>
              </a:rPr>
              <a:t>Leistungsstand</a:t>
            </a:r>
            <a:r>
              <a:rPr lang="de-DE" sz="1400" dirty="0">
                <a:solidFill>
                  <a:schemeClr val="tx1"/>
                </a:solidFill>
              </a:rPr>
              <a:t> und die </a:t>
            </a:r>
            <a:r>
              <a:rPr lang="de-DE" sz="1400" b="1" dirty="0">
                <a:solidFill>
                  <a:schemeClr val="tx1"/>
                </a:solidFill>
              </a:rPr>
              <a:t>Arbeitshaltung</a:t>
            </a:r>
            <a:r>
              <a:rPr lang="de-DE" sz="1400" dirty="0">
                <a:solidFill>
                  <a:schemeClr val="tx1"/>
                </a:solidFill>
              </a:rPr>
              <a:t> eine erfolgreiche Teilnahme erwarten lassen.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7306"/>
            <a:ext cx="8208912" cy="22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51520" y="544522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Abrufbar unter: </a:t>
            </a:r>
            <a:r>
              <a:rPr lang="de-DE" sz="1400" dirty="0">
                <a:hlinkClick r:id="rId4"/>
              </a:rPr>
              <a:t>https://www.olov-hessen.de/wirtk-plakat-einleger-schule-beendet.html</a:t>
            </a: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1659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Tutorium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Oberstufe am Campus Klarenthal</a:t>
            </a:r>
          </a:p>
        </p:txBody>
      </p:sp>
      <p:sp>
        <p:nvSpPr>
          <p:cNvPr id="4" name="Rechteck 3"/>
          <p:cNvSpPr/>
          <p:nvPr/>
        </p:nvSpPr>
        <p:spPr>
          <a:xfrm>
            <a:off x="6765231" y="30684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5" name="Rechteck 4"/>
          <p:cNvSpPr/>
          <p:nvPr/>
        </p:nvSpPr>
        <p:spPr>
          <a:xfrm>
            <a:off x="6765231" y="30684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6" name="Rechteck 5"/>
          <p:cNvSpPr/>
          <p:nvPr/>
        </p:nvSpPr>
        <p:spPr>
          <a:xfrm>
            <a:off x="6765231" y="30684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hteck 6"/>
          <p:cNvSpPr/>
          <p:nvPr/>
        </p:nvSpPr>
        <p:spPr>
          <a:xfrm>
            <a:off x="6765231" y="30684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8" name="Rechteck: abgerundete Ecken 3">
            <a:extLst>
              <a:ext uri="{FF2B5EF4-FFF2-40B4-BE49-F238E27FC236}">
                <a16:creationId xmlns:a16="http://schemas.microsoft.com/office/drawing/2014/main" id="{FB2A013D-C723-4D15-85CB-3D6A612023D6}"/>
              </a:ext>
            </a:extLst>
          </p:cNvPr>
          <p:cNvSpPr/>
          <p:nvPr/>
        </p:nvSpPr>
        <p:spPr>
          <a:xfrm>
            <a:off x="6373940" y="3649620"/>
            <a:ext cx="1586204" cy="79310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Oberstufen-konzeption</a:t>
            </a:r>
          </a:p>
        </p:txBody>
      </p:sp>
      <p:sp>
        <p:nvSpPr>
          <p:cNvPr id="10" name="Rechteck: abgerundete Ecken 5">
            <a:extLst>
              <a:ext uri="{FF2B5EF4-FFF2-40B4-BE49-F238E27FC236}">
                <a16:creationId xmlns:a16="http://schemas.microsoft.com/office/drawing/2014/main" id="{AD0FC304-3048-463D-AED7-A4B5AA3F82D3}"/>
              </a:ext>
            </a:extLst>
          </p:cNvPr>
          <p:cNvSpPr/>
          <p:nvPr/>
        </p:nvSpPr>
        <p:spPr>
          <a:xfrm>
            <a:off x="4321208" y="2334008"/>
            <a:ext cx="1586204" cy="793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Tutorium</a:t>
            </a:r>
          </a:p>
        </p:txBody>
      </p:sp>
      <p:cxnSp>
        <p:nvCxnSpPr>
          <p:cNvPr id="13" name="Gerader Verbinder 10">
            <a:extLst>
              <a:ext uri="{FF2B5EF4-FFF2-40B4-BE49-F238E27FC236}">
                <a16:creationId xmlns:a16="http://schemas.microsoft.com/office/drawing/2014/main" id="{D20DFCC1-8787-4B64-9132-973DA447592A}"/>
              </a:ext>
            </a:extLst>
          </p:cNvPr>
          <p:cNvCxnSpPr>
            <a:cxnSpLocks/>
          </p:cNvCxnSpPr>
          <p:nvPr/>
        </p:nvCxnSpPr>
        <p:spPr>
          <a:xfrm>
            <a:off x="5885639" y="3089782"/>
            <a:ext cx="559835" cy="57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20">
            <a:extLst>
              <a:ext uri="{FF2B5EF4-FFF2-40B4-BE49-F238E27FC236}">
                <a16:creationId xmlns:a16="http://schemas.microsoft.com/office/drawing/2014/main" id="{867D91E5-BBB5-43AB-B3DA-EA8366E814CE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114310" y="2000607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21">
            <a:extLst>
              <a:ext uri="{FF2B5EF4-FFF2-40B4-BE49-F238E27FC236}">
                <a16:creationId xmlns:a16="http://schemas.microsoft.com/office/drawing/2014/main" id="{7946E746-7CC0-4880-B71E-3E1357BE5BF3}"/>
              </a:ext>
            </a:extLst>
          </p:cNvPr>
          <p:cNvSpPr/>
          <p:nvPr/>
        </p:nvSpPr>
        <p:spPr>
          <a:xfrm>
            <a:off x="4321208" y="1590065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>
                <a:solidFill>
                  <a:schemeClr val="tx1"/>
                </a:solidFill>
              </a:rPr>
              <a:t>Inhalte</a:t>
            </a:r>
          </a:p>
        </p:txBody>
      </p:sp>
      <p:cxnSp>
        <p:nvCxnSpPr>
          <p:cNvPr id="19" name="Gerader Verbinder 22">
            <a:extLst>
              <a:ext uri="{FF2B5EF4-FFF2-40B4-BE49-F238E27FC236}">
                <a16:creationId xmlns:a16="http://schemas.microsoft.com/office/drawing/2014/main" id="{0AEDB4E3-6D3A-45B7-922A-52BC0519B8D7}"/>
              </a:ext>
            </a:extLst>
          </p:cNvPr>
          <p:cNvCxnSpPr>
            <a:cxnSpLocks/>
          </p:cNvCxnSpPr>
          <p:nvPr/>
        </p:nvCxnSpPr>
        <p:spPr>
          <a:xfrm rot="5400000">
            <a:off x="4153255" y="1611835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abgerundete Ecken 23">
            <a:extLst>
              <a:ext uri="{FF2B5EF4-FFF2-40B4-BE49-F238E27FC236}">
                <a16:creationId xmlns:a16="http://schemas.microsoft.com/office/drawing/2014/main" id="{7E063F8D-5B8D-438D-B618-81EC3AB3A6D6}"/>
              </a:ext>
            </a:extLst>
          </p:cNvPr>
          <p:cNvSpPr/>
          <p:nvPr/>
        </p:nvSpPr>
        <p:spPr>
          <a:xfrm>
            <a:off x="2478417" y="1593180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>
                <a:solidFill>
                  <a:schemeClr val="tx1"/>
                </a:solidFill>
              </a:rPr>
              <a:t>Wissenschafts-propädeutik</a:t>
            </a:r>
          </a:p>
        </p:txBody>
      </p:sp>
      <p:sp>
        <p:nvSpPr>
          <p:cNvPr id="21" name="Rechteck: abgerundete Ecken 24">
            <a:extLst>
              <a:ext uri="{FF2B5EF4-FFF2-40B4-BE49-F238E27FC236}">
                <a16:creationId xmlns:a16="http://schemas.microsoft.com/office/drawing/2014/main" id="{75F3864C-8180-4B0F-80E1-F97382818EA7}"/>
              </a:ext>
            </a:extLst>
          </p:cNvPr>
          <p:cNvSpPr/>
          <p:nvPr/>
        </p:nvSpPr>
        <p:spPr>
          <a:xfrm>
            <a:off x="4321208" y="846733"/>
            <a:ext cx="1586204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Jobperspektiven</a:t>
            </a:r>
          </a:p>
        </p:txBody>
      </p:sp>
      <p:cxnSp>
        <p:nvCxnSpPr>
          <p:cNvPr id="22" name="Gerader Verbinder 25">
            <a:extLst>
              <a:ext uri="{FF2B5EF4-FFF2-40B4-BE49-F238E27FC236}">
                <a16:creationId xmlns:a16="http://schemas.microsoft.com/office/drawing/2014/main" id="{32CB285C-3963-4BAB-A362-3EC1F47DFB0B}"/>
              </a:ext>
            </a:extLst>
          </p:cNvPr>
          <p:cNvCxnSpPr>
            <a:cxnSpLocks/>
          </p:cNvCxnSpPr>
          <p:nvPr/>
        </p:nvCxnSpPr>
        <p:spPr>
          <a:xfrm rot="10800000">
            <a:off x="5114310" y="1257275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6">
            <a:extLst>
              <a:ext uri="{FF2B5EF4-FFF2-40B4-BE49-F238E27FC236}">
                <a16:creationId xmlns:a16="http://schemas.microsoft.com/office/drawing/2014/main" id="{E3B37A05-A7B4-44AE-A3AB-A6B54F75C4B9}"/>
              </a:ext>
            </a:extLst>
          </p:cNvPr>
          <p:cNvCxnSpPr>
            <a:cxnSpLocks/>
          </p:cNvCxnSpPr>
          <p:nvPr/>
        </p:nvCxnSpPr>
        <p:spPr>
          <a:xfrm rot="16200000">
            <a:off x="6075366" y="1625235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: abgerundete Ecken 27">
            <a:extLst>
              <a:ext uri="{FF2B5EF4-FFF2-40B4-BE49-F238E27FC236}">
                <a16:creationId xmlns:a16="http://schemas.microsoft.com/office/drawing/2014/main" id="{6011C932-7A31-4BA1-9802-1993EF70B216}"/>
              </a:ext>
            </a:extLst>
          </p:cNvPr>
          <p:cNvSpPr/>
          <p:nvPr/>
        </p:nvSpPr>
        <p:spPr>
          <a:xfrm>
            <a:off x="6243318" y="1587561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 Kompetenzen</a:t>
            </a:r>
          </a:p>
        </p:txBody>
      </p:sp>
      <p:sp>
        <p:nvSpPr>
          <p:cNvPr id="25" name="Rechteck: abgerundete Ecken 28">
            <a:extLst>
              <a:ext uri="{FF2B5EF4-FFF2-40B4-BE49-F238E27FC236}">
                <a16:creationId xmlns:a16="http://schemas.microsoft.com/office/drawing/2014/main" id="{3DA7AF89-2265-484F-8B02-DBA222F0C6E6}"/>
              </a:ext>
            </a:extLst>
          </p:cNvPr>
          <p:cNvSpPr/>
          <p:nvPr/>
        </p:nvSpPr>
        <p:spPr>
          <a:xfrm>
            <a:off x="3192200" y="839122"/>
            <a:ext cx="793101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Lernen-</a:t>
            </a:r>
          </a:p>
          <a:p>
            <a:pPr algn="ctr"/>
            <a:r>
              <a:rPr lang="de-DE" sz="1400" i="1" dirty="0" err="1">
                <a:solidFill>
                  <a:schemeClr val="tx1"/>
                </a:solidFill>
              </a:rPr>
              <a:t>technik</a:t>
            </a: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26" name="Rechteck: abgerundete Ecken 29">
            <a:extLst>
              <a:ext uri="{FF2B5EF4-FFF2-40B4-BE49-F238E27FC236}">
                <a16:creationId xmlns:a16="http://schemas.microsoft.com/office/drawing/2014/main" id="{1B842B03-1F1D-4A0E-A8A5-C84D7083BDA7}"/>
              </a:ext>
            </a:extLst>
          </p:cNvPr>
          <p:cNvSpPr/>
          <p:nvPr/>
        </p:nvSpPr>
        <p:spPr>
          <a:xfrm>
            <a:off x="2231145" y="844196"/>
            <a:ext cx="79310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>
                <a:solidFill>
                  <a:schemeClr val="tx1"/>
                </a:solidFill>
              </a:rPr>
              <a:t>Texte</a:t>
            </a:r>
          </a:p>
        </p:txBody>
      </p:sp>
      <p:sp>
        <p:nvSpPr>
          <p:cNvPr id="27" name="Rechteck: abgerundete Ecken 30">
            <a:extLst>
              <a:ext uri="{FF2B5EF4-FFF2-40B4-BE49-F238E27FC236}">
                <a16:creationId xmlns:a16="http://schemas.microsoft.com/office/drawing/2014/main" id="{ADCB03BC-1DB1-4EB2-A023-2B8BA9463947}"/>
              </a:ext>
            </a:extLst>
          </p:cNvPr>
          <p:cNvSpPr/>
          <p:nvPr/>
        </p:nvSpPr>
        <p:spPr>
          <a:xfrm>
            <a:off x="964954" y="1593832"/>
            <a:ext cx="1182216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Kooperation</a:t>
            </a:r>
            <a:endParaRPr lang="de-DE" sz="1050" i="1" dirty="0">
              <a:solidFill>
                <a:schemeClr val="tx1"/>
              </a:solidFill>
            </a:endParaRPr>
          </a:p>
        </p:txBody>
      </p:sp>
      <p:sp>
        <p:nvSpPr>
          <p:cNvPr id="29" name="Rechteck: abgerundete Ecken 32">
            <a:extLst>
              <a:ext uri="{FF2B5EF4-FFF2-40B4-BE49-F238E27FC236}">
                <a16:creationId xmlns:a16="http://schemas.microsoft.com/office/drawing/2014/main" id="{9D7AD234-EE9A-493C-A8D3-9965209C9EEA}"/>
              </a:ext>
            </a:extLst>
          </p:cNvPr>
          <p:cNvSpPr/>
          <p:nvPr/>
        </p:nvSpPr>
        <p:spPr>
          <a:xfrm>
            <a:off x="2379156" y="2334007"/>
            <a:ext cx="1754149" cy="410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Selbstständigkeit</a:t>
            </a:r>
          </a:p>
        </p:txBody>
      </p:sp>
      <p:cxnSp>
        <p:nvCxnSpPr>
          <p:cNvPr id="30" name="Gerader Verbinder 34">
            <a:extLst>
              <a:ext uri="{FF2B5EF4-FFF2-40B4-BE49-F238E27FC236}">
                <a16:creationId xmlns:a16="http://schemas.microsoft.com/office/drawing/2014/main" id="{EA4BF4E8-30EB-4550-8221-B63347B532E2}"/>
              </a:ext>
            </a:extLst>
          </p:cNvPr>
          <p:cNvCxnSpPr>
            <a:cxnSpLocks/>
          </p:cNvCxnSpPr>
          <p:nvPr/>
        </p:nvCxnSpPr>
        <p:spPr>
          <a:xfrm rot="10800000">
            <a:off x="3593418" y="1249664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5">
            <a:extLst>
              <a:ext uri="{FF2B5EF4-FFF2-40B4-BE49-F238E27FC236}">
                <a16:creationId xmlns:a16="http://schemas.microsoft.com/office/drawing/2014/main" id="{BCADE794-43AB-4410-B19D-BD7842A2476F}"/>
              </a:ext>
            </a:extLst>
          </p:cNvPr>
          <p:cNvCxnSpPr>
            <a:cxnSpLocks/>
          </p:cNvCxnSpPr>
          <p:nvPr/>
        </p:nvCxnSpPr>
        <p:spPr>
          <a:xfrm rot="10800000">
            <a:off x="2669684" y="1238611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6">
            <a:extLst>
              <a:ext uri="{FF2B5EF4-FFF2-40B4-BE49-F238E27FC236}">
                <a16:creationId xmlns:a16="http://schemas.microsoft.com/office/drawing/2014/main" id="{03E60E4B-49C0-403C-994D-0E75BB2C09DA}"/>
              </a:ext>
            </a:extLst>
          </p:cNvPr>
          <p:cNvCxnSpPr>
            <a:cxnSpLocks/>
            <a:stCxn id="20" idx="1"/>
            <a:endCxn id="27" idx="3"/>
          </p:cNvCxnSpPr>
          <p:nvPr/>
        </p:nvCxnSpPr>
        <p:spPr>
          <a:xfrm flipH="1">
            <a:off x="2147170" y="1798451"/>
            <a:ext cx="331247" cy="65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40">
            <a:extLst>
              <a:ext uri="{FF2B5EF4-FFF2-40B4-BE49-F238E27FC236}">
                <a16:creationId xmlns:a16="http://schemas.microsoft.com/office/drawing/2014/main" id="{332E3AC1-1016-406E-B81A-44C78282DAA3}"/>
              </a:ext>
            </a:extLst>
          </p:cNvPr>
          <p:cNvCxnSpPr>
            <a:cxnSpLocks/>
            <a:stCxn id="29" idx="0"/>
            <a:endCxn id="20" idx="2"/>
          </p:cNvCxnSpPr>
          <p:nvPr/>
        </p:nvCxnSpPr>
        <p:spPr>
          <a:xfrm flipV="1">
            <a:off x="3256231" y="2003722"/>
            <a:ext cx="15288" cy="33028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: abgerundete Ecken 44">
            <a:extLst>
              <a:ext uri="{FF2B5EF4-FFF2-40B4-BE49-F238E27FC236}">
                <a16:creationId xmlns:a16="http://schemas.microsoft.com/office/drawing/2014/main" id="{E0747EFC-1E78-4C81-A3FF-ED1419CB2EAA}"/>
              </a:ext>
            </a:extLst>
          </p:cNvPr>
          <p:cNvSpPr/>
          <p:nvPr/>
        </p:nvSpPr>
        <p:spPr>
          <a:xfrm>
            <a:off x="6005513" y="850446"/>
            <a:ext cx="1008000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Fach</a:t>
            </a:r>
          </a:p>
        </p:txBody>
      </p:sp>
      <p:cxnSp>
        <p:nvCxnSpPr>
          <p:cNvPr id="36" name="Gerader Verbinder 45">
            <a:extLst>
              <a:ext uri="{FF2B5EF4-FFF2-40B4-BE49-F238E27FC236}">
                <a16:creationId xmlns:a16="http://schemas.microsoft.com/office/drawing/2014/main" id="{F2F14503-2B88-48F8-B79E-20613B68B4A6}"/>
              </a:ext>
            </a:extLst>
          </p:cNvPr>
          <p:cNvCxnSpPr>
            <a:cxnSpLocks/>
          </p:cNvCxnSpPr>
          <p:nvPr/>
        </p:nvCxnSpPr>
        <p:spPr>
          <a:xfrm rot="10800000">
            <a:off x="6565218" y="1260988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: abgerundete Ecken 46">
            <a:extLst>
              <a:ext uri="{FF2B5EF4-FFF2-40B4-BE49-F238E27FC236}">
                <a16:creationId xmlns:a16="http://schemas.microsoft.com/office/drawing/2014/main" id="{76D38FDA-85BF-47CA-9EBD-A543A826DA97}"/>
              </a:ext>
            </a:extLst>
          </p:cNvPr>
          <p:cNvSpPr/>
          <p:nvPr/>
        </p:nvSpPr>
        <p:spPr>
          <a:xfrm>
            <a:off x="7229649" y="850446"/>
            <a:ext cx="1008000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Sozial</a:t>
            </a:r>
          </a:p>
        </p:txBody>
      </p:sp>
      <p:cxnSp>
        <p:nvCxnSpPr>
          <p:cNvPr id="38" name="Gerader Verbinder 47">
            <a:extLst>
              <a:ext uri="{FF2B5EF4-FFF2-40B4-BE49-F238E27FC236}">
                <a16:creationId xmlns:a16="http://schemas.microsoft.com/office/drawing/2014/main" id="{8DA1A2E7-C73E-4FD6-A159-B50BA0AB9323}"/>
              </a:ext>
            </a:extLst>
          </p:cNvPr>
          <p:cNvCxnSpPr>
            <a:cxnSpLocks/>
          </p:cNvCxnSpPr>
          <p:nvPr/>
        </p:nvCxnSpPr>
        <p:spPr>
          <a:xfrm rot="10800000">
            <a:off x="7437639" y="1260988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: abgerundete Ecken 44">
            <a:extLst>
              <a:ext uri="{FF2B5EF4-FFF2-40B4-BE49-F238E27FC236}">
                <a16:creationId xmlns:a16="http://schemas.microsoft.com/office/drawing/2014/main" id="{E0747EFC-1E78-4C81-A3FF-ED1419CB2EAA}"/>
              </a:ext>
            </a:extLst>
          </p:cNvPr>
          <p:cNvSpPr/>
          <p:nvPr/>
        </p:nvSpPr>
        <p:spPr>
          <a:xfrm>
            <a:off x="6005514" y="2320017"/>
            <a:ext cx="1008000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Methoden</a:t>
            </a:r>
          </a:p>
        </p:txBody>
      </p:sp>
      <p:sp>
        <p:nvSpPr>
          <p:cNvPr id="41" name="Rechteck: abgerundete Ecken 46">
            <a:extLst>
              <a:ext uri="{FF2B5EF4-FFF2-40B4-BE49-F238E27FC236}">
                <a16:creationId xmlns:a16="http://schemas.microsoft.com/office/drawing/2014/main" id="{76D38FDA-85BF-47CA-9EBD-A543A826DA97}"/>
              </a:ext>
            </a:extLst>
          </p:cNvPr>
          <p:cNvSpPr/>
          <p:nvPr/>
        </p:nvSpPr>
        <p:spPr>
          <a:xfrm>
            <a:off x="7157753" y="2320017"/>
            <a:ext cx="1008000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Persönlich</a:t>
            </a:r>
          </a:p>
        </p:txBody>
      </p:sp>
      <p:cxnSp>
        <p:nvCxnSpPr>
          <p:cNvPr id="42" name="Gerader Verbinder 45">
            <a:extLst>
              <a:ext uri="{FF2B5EF4-FFF2-40B4-BE49-F238E27FC236}">
                <a16:creationId xmlns:a16="http://schemas.microsoft.com/office/drawing/2014/main" id="{F2F14503-2B88-48F8-B79E-20613B68B4A6}"/>
              </a:ext>
            </a:extLst>
          </p:cNvPr>
          <p:cNvCxnSpPr>
            <a:cxnSpLocks/>
          </p:cNvCxnSpPr>
          <p:nvPr/>
        </p:nvCxnSpPr>
        <p:spPr>
          <a:xfrm rot="10800000">
            <a:off x="6563204" y="1984016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7">
            <a:extLst>
              <a:ext uri="{FF2B5EF4-FFF2-40B4-BE49-F238E27FC236}">
                <a16:creationId xmlns:a16="http://schemas.microsoft.com/office/drawing/2014/main" id="{8DA1A2E7-C73E-4FD6-A159-B50BA0AB9323}"/>
              </a:ext>
            </a:extLst>
          </p:cNvPr>
          <p:cNvCxnSpPr>
            <a:cxnSpLocks/>
          </p:cNvCxnSpPr>
          <p:nvPr/>
        </p:nvCxnSpPr>
        <p:spPr>
          <a:xfrm rot="10800000">
            <a:off x="7435625" y="1984016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0">
            <a:extLst>
              <a:ext uri="{FF2B5EF4-FFF2-40B4-BE49-F238E27FC236}">
                <a16:creationId xmlns:a16="http://schemas.microsoft.com/office/drawing/2014/main" id="{332E3AC1-1016-406E-B81A-44C78282DAA3}"/>
              </a:ext>
            </a:extLst>
          </p:cNvPr>
          <p:cNvCxnSpPr>
            <a:cxnSpLocks/>
            <a:stCxn id="44" idx="0"/>
            <a:endCxn id="29" idx="2"/>
          </p:cNvCxnSpPr>
          <p:nvPr/>
        </p:nvCxnSpPr>
        <p:spPr>
          <a:xfrm flipV="1">
            <a:off x="3256231" y="2744549"/>
            <a:ext cx="0" cy="22269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: abgerundete Ecken 32">
            <a:extLst>
              <a:ext uri="{FF2B5EF4-FFF2-40B4-BE49-F238E27FC236}">
                <a16:creationId xmlns:a16="http://schemas.microsoft.com/office/drawing/2014/main" id="{9D7AD234-EE9A-493C-A8D3-9965209C9EEA}"/>
              </a:ext>
            </a:extLst>
          </p:cNvPr>
          <p:cNvSpPr/>
          <p:nvPr/>
        </p:nvSpPr>
        <p:spPr>
          <a:xfrm>
            <a:off x="2379156" y="2967240"/>
            <a:ext cx="1754149" cy="410542"/>
          </a:xfrm>
          <a:prstGeom prst="round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Umgang m. Freiheiten</a:t>
            </a:r>
          </a:p>
        </p:txBody>
      </p:sp>
      <p:sp>
        <p:nvSpPr>
          <p:cNvPr id="47" name="Rechteck: abgerundete Ecken 29">
            <a:extLst>
              <a:ext uri="{FF2B5EF4-FFF2-40B4-BE49-F238E27FC236}">
                <a16:creationId xmlns:a16="http://schemas.microsoft.com/office/drawing/2014/main" id="{1B842B03-1F1D-4A0E-A8A5-C84D7083BDA7}"/>
              </a:ext>
            </a:extLst>
          </p:cNvPr>
          <p:cNvSpPr/>
          <p:nvPr/>
        </p:nvSpPr>
        <p:spPr>
          <a:xfrm>
            <a:off x="1159511" y="988131"/>
            <a:ext cx="79310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Lehrer</a:t>
            </a:r>
          </a:p>
        </p:txBody>
      </p:sp>
      <p:sp>
        <p:nvSpPr>
          <p:cNvPr id="48" name="Rechteck: abgerundete Ecken 29">
            <a:extLst>
              <a:ext uri="{FF2B5EF4-FFF2-40B4-BE49-F238E27FC236}">
                <a16:creationId xmlns:a16="http://schemas.microsoft.com/office/drawing/2014/main" id="{1B842B03-1F1D-4A0E-A8A5-C84D7083BDA7}"/>
              </a:ext>
            </a:extLst>
          </p:cNvPr>
          <p:cNvSpPr/>
          <p:nvPr/>
        </p:nvSpPr>
        <p:spPr>
          <a:xfrm>
            <a:off x="1159511" y="2231627"/>
            <a:ext cx="79310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Schüler</a:t>
            </a:r>
          </a:p>
        </p:txBody>
      </p:sp>
      <p:cxnSp>
        <p:nvCxnSpPr>
          <p:cNvPr id="49" name="Gerader Verbinder 35">
            <a:extLst>
              <a:ext uri="{FF2B5EF4-FFF2-40B4-BE49-F238E27FC236}">
                <a16:creationId xmlns:a16="http://schemas.microsoft.com/office/drawing/2014/main" id="{BCADE794-43AB-4410-B19D-BD7842A2476F}"/>
              </a:ext>
            </a:extLst>
          </p:cNvPr>
          <p:cNvCxnSpPr>
            <a:cxnSpLocks/>
            <a:stCxn id="27" idx="0"/>
            <a:endCxn id="47" idx="2"/>
          </p:cNvCxnSpPr>
          <p:nvPr/>
        </p:nvCxnSpPr>
        <p:spPr>
          <a:xfrm flipV="1">
            <a:off x="1556062" y="1398673"/>
            <a:ext cx="0" cy="19515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35">
            <a:extLst>
              <a:ext uri="{FF2B5EF4-FFF2-40B4-BE49-F238E27FC236}">
                <a16:creationId xmlns:a16="http://schemas.microsoft.com/office/drawing/2014/main" id="{BCADE794-43AB-4410-B19D-BD7842A2476F}"/>
              </a:ext>
            </a:extLst>
          </p:cNvPr>
          <p:cNvCxnSpPr>
            <a:cxnSpLocks/>
            <a:stCxn id="27" idx="2"/>
            <a:endCxn id="48" idx="0"/>
          </p:cNvCxnSpPr>
          <p:nvPr/>
        </p:nvCxnSpPr>
        <p:spPr>
          <a:xfrm>
            <a:off x="1556062" y="2004374"/>
            <a:ext cx="0" cy="22725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: abgerundete Ecken 30">
            <a:extLst>
              <a:ext uri="{FF2B5EF4-FFF2-40B4-BE49-F238E27FC236}">
                <a16:creationId xmlns:a16="http://schemas.microsoft.com/office/drawing/2014/main" id="{ADCB03BC-1DB1-4EB2-A023-2B8BA9463947}"/>
              </a:ext>
            </a:extLst>
          </p:cNvPr>
          <p:cNvSpPr/>
          <p:nvPr/>
        </p:nvSpPr>
        <p:spPr>
          <a:xfrm>
            <a:off x="2374045" y="3665782"/>
            <a:ext cx="1759260" cy="410542"/>
          </a:xfrm>
          <a:prstGeom prst="round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Prozessbegleitung</a:t>
            </a:r>
            <a:endParaRPr lang="de-DE" sz="1050" i="1" dirty="0">
              <a:solidFill>
                <a:schemeClr val="tx1"/>
              </a:solidFill>
            </a:endParaRPr>
          </a:p>
        </p:txBody>
      </p:sp>
      <p:sp>
        <p:nvSpPr>
          <p:cNvPr id="58" name="Rechteck: abgerundete Ecken 30">
            <a:extLst>
              <a:ext uri="{FF2B5EF4-FFF2-40B4-BE49-F238E27FC236}">
                <a16:creationId xmlns:a16="http://schemas.microsoft.com/office/drawing/2014/main" id="{ADCB03BC-1DB1-4EB2-A023-2B8BA9463947}"/>
              </a:ext>
            </a:extLst>
          </p:cNvPr>
          <p:cNvSpPr/>
          <p:nvPr/>
        </p:nvSpPr>
        <p:spPr>
          <a:xfrm>
            <a:off x="2374045" y="4350232"/>
            <a:ext cx="1759260" cy="410542"/>
          </a:xfrm>
          <a:prstGeom prst="roundRect">
            <a:avLst/>
          </a:prstGeom>
          <a:solidFill>
            <a:srgbClr val="FFCC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Evaluation</a:t>
            </a:r>
            <a:endParaRPr lang="de-DE" sz="1050" i="1" dirty="0">
              <a:solidFill>
                <a:schemeClr val="tx1"/>
              </a:solidFill>
            </a:endParaRPr>
          </a:p>
        </p:txBody>
      </p:sp>
      <p:sp>
        <p:nvSpPr>
          <p:cNvPr id="59" name="Rechteck: abgerundete Ecken 30">
            <a:extLst>
              <a:ext uri="{FF2B5EF4-FFF2-40B4-BE49-F238E27FC236}">
                <a16:creationId xmlns:a16="http://schemas.microsoft.com/office/drawing/2014/main" id="{ADCB03BC-1DB1-4EB2-A023-2B8BA9463947}"/>
              </a:ext>
            </a:extLst>
          </p:cNvPr>
          <p:cNvSpPr/>
          <p:nvPr/>
        </p:nvSpPr>
        <p:spPr>
          <a:xfrm>
            <a:off x="2374045" y="5034682"/>
            <a:ext cx="1759260" cy="410542"/>
          </a:xfrm>
          <a:prstGeom prst="roundRect">
            <a:avLst/>
          </a:pr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6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Reflexion</a:t>
            </a:r>
            <a:endParaRPr lang="de-DE" sz="1050" b="1" i="1" dirty="0">
              <a:solidFill>
                <a:schemeClr val="tx1"/>
              </a:solidFill>
            </a:endParaRPr>
          </a:p>
        </p:txBody>
      </p:sp>
      <p:cxnSp>
        <p:nvCxnSpPr>
          <p:cNvPr id="60" name="Gerader Verbinder 40">
            <a:extLst>
              <a:ext uri="{FF2B5EF4-FFF2-40B4-BE49-F238E27FC236}">
                <a16:creationId xmlns:a16="http://schemas.microsoft.com/office/drawing/2014/main" id="{332E3AC1-1016-406E-B81A-44C78282DAA3}"/>
              </a:ext>
            </a:extLst>
          </p:cNvPr>
          <p:cNvCxnSpPr>
            <a:cxnSpLocks/>
            <a:stCxn id="57" idx="0"/>
            <a:endCxn id="44" idx="2"/>
          </p:cNvCxnSpPr>
          <p:nvPr/>
        </p:nvCxnSpPr>
        <p:spPr>
          <a:xfrm flipV="1">
            <a:off x="3253675" y="3377782"/>
            <a:ext cx="2556" cy="288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40">
            <a:extLst>
              <a:ext uri="{FF2B5EF4-FFF2-40B4-BE49-F238E27FC236}">
                <a16:creationId xmlns:a16="http://schemas.microsoft.com/office/drawing/2014/main" id="{332E3AC1-1016-406E-B81A-44C78282DAA3}"/>
              </a:ext>
            </a:extLst>
          </p:cNvPr>
          <p:cNvCxnSpPr>
            <a:cxnSpLocks/>
            <a:stCxn id="58" idx="0"/>
            <a:endCxn id="57" idx="2"/>
          </p:cNvCxnSpPr>
          <p:nvPr/>
        </p:nvCxnSpPr>
        <p:spPr>
          <a:xfrm flipV="1">
            <a:off x="3253675" y="4076324"/>
            <a:ext cx="0" cy="27390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40">
            <a:extLst>
              <a:ext uri="{FF2B5EF4-FFF2-40B4-BE49-F238E27FC236}">
                <a16:creationId xmlns:a16="http://schemas.microsoft.com/office/drawing/2014/main" id="{332E3AC1-1016-406E-B81A-44C78282DAA3}"/>
              </a:ext>
            </a:extLst>
          </p:cNvPr>
          <p:cNvCxnSpPr>
            <a:cxnSpLocks/>
            <a:stCxn id="59" idx="0"/>
            <a:endCxn id="58" idx="2"/>
          </p:cNvCxnSpPr>
          <p:nvPr/>
        </p:nvCxnSpPr>
        <p:spPr>
          <a:xfrm flipV="1">
            <a:off x="3253675" y="4760774"/>
            <a:ext cx="0" cy="27390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bgerundete rechteckige Legende 72"/>
          <p:cNvSpPr/>
          <p:nvPr/>
        </p:nvSpPr>
        <p:spPr>
          <a:xfrm>
            <a:off x="986693" y="5822115"/>
            <a:ext cx="5139395" cy="609767"/>
          </a:xfrm>
          <a:prstGeom prst="wedgeRoundRectCallout">
            <a:avLst>
              <a:gd name="adj1" fmla="val -55451"/>
              <a:gd name="adj2" fmla="val 3217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Langfristig / Ausblick: </a:t>
            </a:r>
          </a:p>
          <a:p>
            <a:pPr algn="ctr"/>
            <a:r>
              <a:rPr lang="de-DE" sz="1400" i="1" dirty="0">
                <a:solidFill>
                  <a:schemeClr val="tx1"/>
                </a:solidFill>
              </a:rPr>
              <a:t>Integration des </a:t>
            </a:r>
            <a:r>
              <a:rPr lang="de-DE" sz="1400" b="1" i="1" dirty="0" err="1">
                <a:solidFill>
                  <a:schemeClr val="tx1"/>
                </a:solidFill>
              </a:rPr>
              <a:t>Daltonplans</a:t>
            </a:r>
            <a:r>
              <a:rPr lang="de-DE" sz="1400" i="1" dirty="0">
                <a:solidFill>
                  <a:schemeClr val="tx1"/>
                </a:solidFill>
              </a:rPr>
              <a:t> mit </a:t>
            </a:r>
            <a:r>
              <a:rPr lang="de-DE" sz="1400" b="1" i="1" dirty="0" err="1">
                <a:solidFill>
                  <a:schemeClr val="tx1"/>
                </a:solidFill>
              </a:rPr>
              <a:t>SoL</a:t>
            </a:r>
            <a:r>
              <a:rPr lang="de-DE" sz="1400" b="1" i="1" dirty="0">
                <a:solidFill>
                  <a:schemeClr val="tx1"/>
                </a:solidFill>
              </a:rPr>
              <a:t>-Stunden</a:t>
            </a:r>
            <a:r>
              <a:rPr lang="de-DE" sz="1400" i="1" dirty="0">
                <a:solidFill>
                  <a:schemeClr val="tx1"/>
                </a:solidFill>
              </a:rPr>
              <a:t> in der </a:t>
            </a:r>
            <a:r>
              <a:rPr lang="de-DE" sz="1400" b="1" i="1" dirty="0">
                <a:solidFill>
                  <a:schemeClr val="tx1"/>
                </a:solidFill>
              </a:rPr>
              <a:t>Oberstufe</a:t>
            </a:r>
          </a:p>
        </p:txBody>
      </p:sp>
      <p:pic>
        <p:nvPicPr>
          <p:cNvPr id="74" name="Picture 2" descr="Strichmännchen - Illustrationen und Vektorgrafiken - i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8" t="33872" r="33431"/>
          <a:stretch/>
        </p:blipFill>
        <p:spPr bwMode="auto">
          <a:xfrm>
            <a:off x="31995" y="5445224"/>
            <a:ext cx="1034016" cy="13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9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Projekte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Oberstufe am Campus Klarenthal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B2A013D-C723-4D15-85CB-3D6A612023D6}"/>
              </a:ext>
            </a:extLst>
          </p:cNvPr>
          <p:cNvSpPr/>
          <p:nvPr/>
        </p:nvSpPr>
        <p:spPr>
          <a:xfrm>
            <a:off x="296767" y="4794636"/>
            <a:ext cx="1586204" cy="79310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Oberstufen-konzeption</a:t>
            </a:r>
          </a:p>
        </p:txBody>
      </p:sp>
      <p:sp>
        <p:nvSpPr>
          <p:cNvPr id="6" name="Rechteck: abgerundete Ecken 6">
            <a:extLst>
              <a:ext uri="{FF2B5EF4-FFF2-40B4-BE49-F238E27FC236}">
                <a16:creationId xmlns:a16="http://schemas.microsoft.com/office/drawing/2014/main" id="{45C51F29-7860-467F-BA67-CA764CAECE69}"/>
              </a:ext>
            </a:extLst>
          </p:cNvPr>
          <p:cNvSpPr/>
          <p:nvPr/>
        </p:nvSpPr>
        <p:spPr>
          <a:xfrm>
            <a:off x="2330841" y="3479024"/>
            <a:ext cx="1586204" cy="793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Projekt</a:t>
            </a:r>
          </a:p>
        </p:txBody>
      </p:sp>
      <p:cxnSp>
        <p:nvCxnSpPr>
          <p:cNvPr id="8" name="Gerader Verbinder 12">
            <a:extLst>
              <a:ext uri="{FF2B5EF4-FFF2-40B4-BE49-F238E27FC236}">
                <a16:creationId xmlns:a16="http://schemas.microsoft.com/office/drawing/2014/main" id="{DD3FE577-96C6-483E-B0C6-17D86C1489C4}"/>
              </a:ext>
            </a:extLst>
          </p:cNvPr>
          <p:cNvCxnSpPr>
            <a:cxnSpLocks/>
          </p:cNvCxnSpPr>
          <p:nvPr/>
        </p:nvCxnSpPr>
        <p:spPr>
          <a:xfrm rot="5400000">
            <a:off x="1828852" y="4245381"/>
            <a:ext cx="559835" cy="57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6">
            <a:extLst>
              <a:ext uri="{FF2B5EF4-FFF2-40B4-BE49-F238E27FC236}">
                <a16:creationId xmlns:a16="http://schemas.microsoft.com/office/drawing/2014/main" id="{5C24CFF0-063F-48A4-A5B1-FB21184B059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123943" y="3143119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: abgerundete Ecken 21">
            <a:extLst>
              <a:ext uri="{FF2B5EF4-FFF2-40B4-BE49-F238E27FC236}">
                <a16:creationId xmlns:a16="http://schemas.microsoft.com/office/drawing/2014/main" id="{7946E746-7CC0-4880-B71E-3E1357BE5BF3}"/>
              </a:ext>
            </a:extLst>
          </p:cNvPr>
          <p:cNvSpPr/>
          <p:nvPr/>
        </p:nvSpPr>
        <p:spPr>
          <a:xfrm>
            <a:off x="2287304" y="2717627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halbjährlich</a:t>
            </a:r>
          </a:p>
        </p:txBody>
      </p:sp>
      <p:cxnSp>
        <p:nvCxnSpPr>
          <p:cNvPr id="11" name="Gerader Verbinder 22">
            <a:extLst>
              <a:ext uri="{FF2B5EF4-FFF2-40B4-BE49-F238E27FC236}">
                <a16:creationId xmlns:a16="http://schemas.microsoft.com/office/drawing/2014/main" id="{0AEDB4E3-6D3A-45B7-922A-52BC0519B8D7}"/>
              </a:ext>
            </a:extLst>
          </p:cNvPr>
          <p:cNvCxnSpPr>
            <a:cxnSpLocks/>
          </p:cNvCxnSpPr>
          <p:nvPr/>
        </p:nvCxnSpPr>
        <p:spPr>
          <a:xfrm rot="5400000">
            <a:off x="2119351" y="2739397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: abgerundete Ecken 23">
            <a:extLst>
              <a:ext uri="{FF2B5EF4-FFF2-40B4-BE49-F238E27FC236}">
                <a16:creationId xmlns:a16="http://schemas.microsoft.com/office/drawing/2014/main" id="{7E063F8D-5B8D-438D-B618-81EC3AB3A6D6}"/>
              </a:ext>
            </a:extLst>
          </p:cNvPr>
          <p:cNvSpPr/>
          <p:nvPr/>
        </p:nvSpPr>
        <p:spPr>
          <a:xfrm>
            <a:off x="365194" y="2702078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Prozess- / </a:t>
            </a:r>
            <a:r>
              <a:rPr lang="de-DE" sz="1400" i="1" dirty="0" err="1">
                <a:solidFill>
                  <a:schemeClr val="tx1"/>
                </a:solidFill>
              </a:rPr>
              <a:t>Zieleval</a:t>
            </a:r>
            <a:r>
              <a:rPr lang="de-DE" sz="1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hteck: abgerundete Ecken 24">
            <a:extLst>
              <a:ext uri="{FF2B5EF4-FFF2-40B4-BE49-F238E27FC236}">
                <a16:creationId xmlns:a16="http://schemas.microsoft.com/office/drawing/2014/main" id="{75F3864C-8180-4B0F-80E1-F97382818EA7}"/>
              </a:ext>
            </a:extLst>
          </p:cNvPr>
          <p:cNvSpPr/>
          <p:nvPr/>
        </p:nvSpPr>
        <p:spPr>
          <a:xfrm>
            <a:off x="2287304" y="1845381"/>
            <a:ext cx="1586204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>
                <a:solidFill>
                  <a:schemeClr val="tx1"/>
                </a:solidFill>
              </a:rPr>
              <a:t>Jahrgangs-übergreifend</a:t>
            </a:r>
          </a:p>
        </p:txBody>
      </p:sp>
      <p:cxnSp>
        <p:nvCxnSpPr>
          <p:cNvPr id="14" name="Gerader Verbinder 25">
            <a:extLst>
              <a:ext uri="{FF2B5EF4-FFF2-40B4-BE49-F238E27FC236}">
                <a16:creationId xmlns:a16="http://schemas.microsoft.com/office/drawing/2014/main" id="{32CB285C-3963-4BAB-A362-3EC1F47DFB0B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3080406" y="2255923"/>
            <a:ext cx="0" cy="46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6">
            <a:extLst>
              <a:ext uri="{FF2B5EF4-FFF2-40B4-BE49-F238E27FC236}">
                <a16:creationId xmlns:a16="http://schemas.microsoft.com/office/drawing/2014/main" id="{E3B37A05-A7B4-44AE-A3AB-A6B54F75C4B9}"/>
              </a:ext>
            </a:extLst>
          </p:cNvPr>
          <p:cNvCxnSpPr>
            <a:cxnSpLocks/>
          </p:cNvCxnSpPr>
          <p:nvPr/>
        </p:nvCxnSpPr>
        <p:spPr>
          <a:xfrm rot="16200000">
            <a:off x="4041462" y="2752797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: abgerundete Ecken 27">
            <a:extLst>
              <a:ext uri="{FF2B5EF4-FFF2-40B4-BE49-F238E27FC236}">
                <a16:creationId xmlns:a16="http://schemas.microsoft.com/office/drawing/2014/main" id="{6011C932-7A31-4BA1-9802-1993EF70B216}"/>
              </a:ext>
            </a:extLst>
          </p:cNvPr>
          <p:cNvSpPr/>
          <p:nvPr/>
        </p:nvSpPr>
        <p:spPr>
          <a:xfrm>
            <a:off x="4228076" y="2715123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>
                <a:solidFill>
                  <a:schemeClr val="tx1"/>
                </a:solidFill>
              </a:rPr>
              <a:t>Schülerintegration</a:t>
            </a:r>
          </a:p>
        </p:txBody>
      </p:sp>
      <p:sp>
        <p:nvSpPr>
          <p:cNvPr id="17" name="Rechteck: abgerundete Ecken 28">
            <a:extLst>
              <a:ext uri="{FF2B5EF4-FFF2-40B4-BE49-F238E27FC236}">
                <a16:creationId xmlns:a16="http://schemas.microsoft.com/office/drawing/2014/main" id="{3DA7AF89-2265-484F-8B02-DBA222F0C6E6}"/>
              </a:ext>
            </a:extLst>
          </p:cNvPr>
          <p:cNvSpPr/>
          <p:nvPr/>
        </p:nvSpPr>
        <p:spPr>
          <a:xfrm>
            <a:off x="1158295" y="1845381"/>
            <a:ext cx="1049688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Netzwerke etablieren</a:t>
            </a:r>
          </a:p>
        </p:txBody>
      </p:sp>
      <p:cxnSp>
        <p:nvCxnSpPr>
          <p:cNvPr id="19" name="Gerader Verbinder 34">
            <a:extLst>
              <a:ext uri="{FF2B5EF4-FFF2-40B4-BE49-F238E27FC236}">
                <a16:creationId xmlns:a16="http://schemas.microsoft.com/office/drawing/2014/main" id="{EA4BF4E8-30EB-4550-8221-B63347B532E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674394" y="2255923"/>
            <a:ext cx="8745" cy="4592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: abgerundete Ecken 37">
            <a:extLst>
              <a:ext uri="{FF2B5EF4-FFF2-40B4-BE49-F238E27FC236}">
                <a16:creationId xmlns:a16="http://schemas.microsoft.com/office/drawing/2014/main" id="{2BCB21FA-DC3E-4C9B-99FA-00F507F3B374}"/>
              </a:ext>
            </a:extLst>
          </p:cNvPr>
          <p:cNvSpPr/>
          <p:nvPr/>
        </p:nvSpPr>
        <p:spPr>
          <a:xfrm>
            <a:off x="4234309" y="3689830"/>
            <a:ext cx="1586204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Kernthemen / Anträge</a:t>
            </a:r>
          </a:p>
        </p:txBody>
      </p:sp>
      <p:cxnSp>
        <p:nvCxnSpPr>
          <p:cNvPr id="22" name="Gerader Verbinder 39">
            <a:extLst>
              <a:ext uri="{FF2B5EF4-FFF2-40B4-BE49-F238E27FC236}">
                <a16:creationId xmlns:a16="http://schemas.microsoft.com/office/drawing/2014/main" id="{E7FFD35B-BA83-4101-9C77-A00E10B2F0CC}"/>
              </a:ext>
            </a:extLst>
          </p:cNvPr>
          <p:cNvCxnSpPr>
            <a:cxnSpLocks/>
          </p:cNvCxnSpPr>
          <p:nvPr/>
        </p:nvCxnSpPr>
        <p:spPr>
          <a:xfrm rot="5400000">
            <a:off x="4075687" y="3711600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42">
            <a:extLst>
              <a:ext uri="{FF2B5EF4-FFF2-40B4-BE49-F238E27FC236}">
                <a16:creationId xmlns:a16="http://schemas.microsoft.com/office/drawing/2014/main" id="{A666F424-6152-4427-9C10-704D3E8C1C4F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5021178" y="3125665"/>
            <a:ext cx="6233" cy="56416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: abgerundete Ecken 49">
            <a:extLst>
              <a:ext uri="{FF2B5EF4-FFF2-40B4-BE49-F238E27FC236}">
                <a16:creationId xmlns:a16="http://schemas.microsoft.com/office/drawing/2014/main" id="{54B1C5D8-47D1-46C8-9577-394B3C584E6D}"/>
              </a:ext>
            </a:extLst>
          </p:cNvPr>
          <p:cNvSpPr/>
          <p:nvPr/>
        </p:nvSpPr>
        <p:spPr>
          <a:xfrm>
            <a:off x="4130096" y="4444589"/>
            <a:ext cx="79310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Vorab-frage</a:t>
            </a:r>
          </a:p>
        </p:txBody>
      </p:sp>
      <p:sp>
        <p:nvSpPr>
          <p:cNvPr id="25" name="Rechteck: abgerundete Ecken 50">
            <a:extLst>
              <a:ext uri="{FF2B5EF4-FFF2-40B4-BE49-F238E27FC236}">
                <a16:creationId xmlns:a16="http://schemas.microsoft.com/office/drawing/2014/main" id="{4EADF017-33BC-4029-A225-4B1CD411B2D9}"/>
              </a:ext>
            </a:extLst>
          </p:cNvPr>
          <p:cNvSpPr/>
          <p:nvPr/>
        </p:nvSpPr>
        <p:spPr>
          <a:xfrm>
            <a:off x="5091150" y="4444589"/>
            <a:ext cx="79310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Online</a:t>
            </a:r>
          </a:p>
        </p:txBody>
      </p:sp>
      <p:cxnSp>
        <p:nvCxnSpPr>
          <p:cNvPr id="26" name="Gerader Verbinder 51">
            <a:extLst>
              <a:ext uri="{FF2B5EF4-FFF2-40B4-BE49-F238E27FC236}">
                <a16:creationId xmlns:a16="http://schemas.microsoft.com/office/drawing/2014/main" id="{8817BFFD-5681-45A9-956E-F786A5B48F69}"/>
              </a:ext>
            </a:extLst>
          </p:cNvPr>
          <p:cNvCxnSpPr>
            <a:cxnSpLocks/>
          </p:cNvCxnSpPr>
          <p:nvPr/>
        </p:nvCxnSpPr>
        <p:spPr>
          <a:xfrm rot="10800000">
            <a:off x="4568633" y="4095064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52">
            <a:extLst>
              <a:ext uri="{FF2B5EF4-FFF2-40B4-BE49-F238E27FC236}">
                <a16:creationId xmlns:a16="http://schemas.microsoft.com/office/drawing/2014/main" id="{7C700FF6-95B6-4936-A03A-18D56C1B1901}"/>
              </a:ext>
            </a:extLst>
          </p:cNvPr>
          <p:cNvCxnSpPr>
            <a:cxnSpLocks/>
          </p:cNvCxnSpPr>
          <p:nvPr/>
        </p:nvCxnSpPr>
        <p:spPr>
          <a:xfrm rot="10800000">
            <a:off x="5495664" y="4099159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: abgerundete Ecken 53">
            <a:extLst>
              <a:ext uri="{FF2B5EF4-FFF2-40B4-BE49-F238E27FC236}">
                <a16:creationId xmlns:a16="http://schemas.microsoft.com/office/drawing/2014/main" id="{FFD2F583-1431-44F8-B3F9-2A551B8A4E6A}"/>
              </a:ext>
            </a:extLst>
          </p:cNvPr>
          <p:cNvSpPr/>
          <p:nvPr/>
        </p:nvSpPr>
        <p:spPr>
          <a:xfrm>
            <a:off x="5539069" y="3202041"/>
            <a:ext cx="2321714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Demokratische Grundsätze</a:t>
            </a:r>
          </a:p>
        </p:txBody>
      </p:sp>
      <p:cxnSp>
        <p:nvCxnSpPr>
          <p:cNvPr id="29" name="Gerader Verbinder 54">
            <a:extLst>
              <a:ext uri="{FF2B5EF4-FFF2-40B4-BE49-F238E27FC236}">
                <a16:creationId xmlns:a16="http://schemas.microsoft.com/office/drawing/2014/main" id="{7B8B6261-00F9-454E-A295-9006231950A3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5021178" y="3407312"/>
            <a:ext cx="517891" cy="398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: abgerundete Ecken 71">
            <a:extLst>
              <a:ext uri="{FF2B5EF4-FFF2-40B4-BE49-F238E27FC236}">
                <a16:creationId xmlns:a16="http://schemas.microsoft.com/office/drawing/2014/main" id="{078CBC34-7926-4231-9C09-F4906F8A175D}"/>
              </a:ext>
            </a:extLst>
          </p:cNvPr>
          <p:cNvSpPr/>
          <p:nvPr/>
        </p:nvSpPr>
        <p:spPr>
          <a:xfrm>
            <a:off x="4211960" y="1052736"/>
            <a:ext cx="2440529" cy="1296145"/>
          </a:xfrm>
          <a:prstGeom prst="roundRect">
            <a:avLst/>
          </a:prstGeom>
          <a:solidFill>
            <a:srgbClr val="00FF00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i="1" dirty="0">
                <a:solidFill>
                  <a:schemeClr val="tx1"/>
                </a:solidFill>
              </a:rPr>
              <a:t>Projekte sind…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… kooperativ.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… ergebnisoffen.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… gesellschaftlich relevant.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… langfristig angelegt.</a:t>
            </a:r>
            <a:endParaRPr lang="de-DE" sz="1400" i="1" dirty="0">
              <a:solidFill>
                <a:schemeClr val="tx1"/>
              </a:solidFill>
            </a:endParaRPr>
          </a:p>
        </p:txBody>
      </p:sp>
      <p:cxnSp>
        <p:nvCxnSpPr>
          <p:cNvPr id="33" name="Gerader Verbinder 52">
            <a:extLst>
              <a:ext uri="{FF2B5EF4-FFF2-40B4-BE49-F238E27FC236}">
                <a16:creationId xmlns:a16="http://schemas.microsoft.com/office/drawing/2014/main" id="{7C700FF6-95B6-4936-A03A-18D56C1B1901}"/>
              </a:ext>
            </a:extLst>
          </p:cNvPr>
          <p:cNvCxnSpPr>
            <a:cxnSpLocks/>
          </p:cNvCxnSpPr>
          <p:nvPr/>
        </p:nvCxnSpPr>
        <p:spPr>
          <a:xfrm rot="10800000">
            <a:off x="5052213" y="2376097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EA4BF4E8-30EB-4550-8221-B63347B532E2}"/>
              </a:ext>
            </a:extLst>
          </p:cNvPr>
          <p:cNvCxnSpPr>
            <a:cxnSpLocks/>
          </p:cNvCxnSpPr>
          <p:nvPr/>
        </p:nvCxnSpPr>
        <p:spPr>
          <a:xfrm flipV="1">
            <a:off x="542922" y="2243263"/>
            <a:ext cx="8745" cy="4592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: abgerundete Ecken 28">
            <a:extLst>
              <a:ext uri="{FF2B5EF4-FFF2-40B4-BE49-F238E27FC236}">
                <a16:creationId xmlns:a16="http://schemas.microsoft.com/office/drawing/2014/main" id="{3DA7AF89-2265-484F-8B02-DBA222F0C6E6}"/>
              </a:ext>
            </a:extLst>
          </p:cNvPr>
          <p:cNvSpPr/>
          <p:nvPr/>
        </p:nvSpPr>
        <p:spPr>
          <a:xfrm>
            <a:off x="40181" y="1845381"/>
            <a:ext cx="1049688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 err="1">
                <a:solidFill>
                  <a:schemeClr val="tx1"/>
                </a:solidFill>
              </a:rPr>
              <a:t>Fachintegr</a:t>
            </a:r>
            <a:r>
              <a:rPr lang="de-DE" sz="1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06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Fahrten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Oberstufe am Campus Klarenthal</a:t>
            </a:r>
          </a:p>
          <a:p>
            <a:endParaRPr lang="de-DE" dirty="0"/>
          </a:p>
        </p:txBody>
      </p:sp>
      <p:sp>
        <p:nvSpPr>
          <p:cNvPr id="30" name="Rechteck: abgerundete Ecken 3">
            <a:extLst>
              <a:ext uri="{FF2B5EF4-FFF2-40B4-BE49-F238E27FC236}">
                <a16:creationId xmlns:a16="http://schemas.microsoft.com/office/drawing/2014/main" id="{FB2A013D-C723-4D15-85CB-3D6A612023D6}"/>
              </a:ext>
            </a:extLst>
          </p:cNvPr>
          <p:cNvSpPr/>
          <p:nvPr/>
        </p:nvSpPr>
        <p:spPr>
          <a:xfrm>
            <a:off x="981664" y="1906026"/>
            <a:ext cx="1586204" cy="79310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Oberstufen-konzeption</a:t>
            </a:r>
          </a:p>
        </p:txBody>
      </p:sp>
      <p:sp>
        <p:nvSpPr>
          <p:cNvPr id="34" name="Rechteck: abgerundete Ecken 7">
            <a:extLst>
              <a:ext uri="{FF2B5EF4-FFF2-40B4-BE49-F238E27FC236}">
                <a16:creationId xmlns:a16="http://schemas.microsoft.com/office/drawing/2014/main" id="{13F3411D-62A6-4FDD-8479-7B7E912F16FF}"/>
              </a:ext>
            </a:extLst>
          </p:cNvPr>
          <p:cNvSpPr/>
          <p:nvPr/>
        </p:nvSpPr>
        <p:spPr>
          <a:xfrm>
            <a:off x="3015738" y="3202979"/>
            <a:ext cx="1586204" cy="79310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>
                <a:solidFill>
                  <a:schemeClr val="tx1"/>
                </a:solidFill>
              </a:rPr>
              <a:t>Studien-fahrten</a:t>
            </a:r>
          </a:p>
        </p:txBody>
      </p:sp>
      <p:cxnSp>
        <p:nvCxnSpPr>
          <p:cNvPr id="37" name="Gerader Verbinder 14">
            <a:extLst>
              <a:ext uri="{FF2B5EF4-FFF2-40B4-BE49-F238E27FC236}">
                <a16:creationId xmlns:a16="http://schemas.microsoft.com/office/drawing/2014/main" id="{488B9418-5E34-4A44-B695-BFE938E1354F}"/>
              </a:ext>
            </a:extLst>
          </p:cNvPr>
          <p:cNvCxnSpPr>
            <a:cxnSpLocks/>
          </p:cNvCxnSpPr>
          <p:nvPr/>
        </p:nvCxnSpPr>
        <p:spPr>
          <a:xfrm rot="5400000" flipH="1">
            <a:off x="2521522" y="2663054"/>
            <a:ext cx="559835" cy="57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22">
            <a:extLst>
              <a:ext uri="{FF2B5EF4-FFF2-40B4-BE49-F238E27FC236}">
                <a16:creationId xmlns:a16="http://schemas.microsoft.com/office/drawing/2014/main" id="{0AEDB4E3-6D3A-45B7-922A-52BC0519B8D7}"/>
              </a:ext>
            </a:extLst>
          </p:cNvPr>
          <p:cNvCxnSpPr>
            <a:cxnSpLocks/>
          </p:cNvCxnSpPr>
          <p:nvPr/>
        </p:nvCxnSpPr>
        <p:spPr>
          <a:xfrm rot="5400000">
            <a:off x="4769895" y="3420091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: abgerundete Ecken 31">
            <a:extLst>
              <a:ext uri="{FF2B5EF4-FFF2-40B4-BE49-F238E27FC236}">
                <a16:creationId xmlns:a16="http://schemas.microsoft.com/office/drawing/2014/main" id="{229460CC-D0B0-47BE-86F6-591CF79F6EB2}"/>
              </a:ext>
            </a:extLst>
          </p:cNvPr>
          <p:cNvSpPr/>
          <p:nvPr/>
        </p:nvSpPr>
        <p:spPr>
          <a:xfrm>
            <a:off x="6421425" y="3390083"/>
            <a:ext cx="1649362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2-3 Fahrten [&gt;40 </a:t>
            </a:r>
            <a:r>
              <a:rPr lang="de-DE" sz="1400" i="1" dirty="0" err="1">
                <a:solidFill>
                  <a:schemeClr val="tx1"/>
                </a:solidFill>
              </a:rPr>
              <a:t>SuS</a:t>
            </a:r>
            <a:r>
              <a:rPr lang="de-DE" sz="1400" i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2" name="Rechteck: abgerundete Ecken 32">
            <a:extLst>
              <a:ext uri="{FF2B5EF4-FFF2-40B4-BE49-F238E27FC236}">
                <a16:creationId xmlns:a16="http://schemas.microsoft.com/office/drawing/2014/main" id="{99D313A7-8E7F-4246-B00A-6259B5A29B75}"/>
              </a:ext>
            </a:extLst>
          </p:cNvPr>
          <p:cNvSpPr/>
          <p:nvPr/>
        </p:nvSpPr>
        <p:spPr>
          <a:xfrm>
            <a:off x="5610578" y="2003340"/>
            <a:ext cx="793101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Alpen</a:t>
            </a:r>
          </a:p>
        </p:txBody>
      </p:sp>
      <p:sp>
        <p:nvSpPr>
          <p:cNvPr id="43" name="Rechteck: abgerundete Ecken 33">
            <a:extLst>
              <a:ext uri="{FF2B5EF4-FFF2-40B4-BE49-F238E27FC236}">
                <a16:creationId xmlns:a16="http://schemas.microsoft.com/office/drawing/2014/main" id="{B15C28F7-BFBF-4B0A-9BD7-4ADD4B2D1DED}"/>
              </a:ext>
            </a:extLst>
          </p:cNvPr>
          <p:cNvSpPr/>
          <p:nvPr/>
        </p:nvSpPr>
        <p:spPr>
          <a:xfrm>
            <a:off x="4857465" y="2634760"/>
            <a:ext cx="118032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Feldstudie</a:t>
            </a:r>
          </a:p>
          <a:p>
            <a:pPr algn="ctr"/>
            <a:r>
              <a:rPr lang="de-DE" sz="1400" i="1" dirty="0">
                <a:solidFill>
                  <a:schemeClr val="tx1"/>
                </a:solidFill>
              </a:rPr>
              <a:t>Studienfahrt</a:t>
            </a:r>
          </a:p>
        </p:txBody>
      </p:sp>
      <p:cxnSp>
        <p:nvCxnSpPr>
          <p:cNvPr id="44" name="Gerader Verbinder 40">
            <a:extLst>
              <a:ext uri="{FF2B5EF4-FFF2-40B4-BE49-F238E27FC236}">
                <a16:creationId xmlns:a16="http://schemas.microsoft.com/office/drawing/2014/main" id="{2312CF59-A99C-4DDD-9E2E-D171F47B39E9}"/>
              </a:ext>
            </a:extLst>
          </p:cNvPr>
          <p:cNvCxnSpPr>
            <a:cxnSpLocks/>
            <a:stCxn id="66" idx="0"/>
            <a:endCxn id="43" idx="2"/>
          </p:cNvCxnSpPr>
          <p:nvPr/>
        </p:nvCxnSpPr>
        <p:spPr>
          <a:xfrm flipV="1">
            <a:off x="5444013" y="3045302"/>
            <a:ext cx="3613" cy="33962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: abgerundete Ecken 51">
            <a:extLst>
              <a:ext uri="{FF2B5EF4-FFF2-40B4-BE49-F238E27FC236}">
                <a16:creationId xmlns:a16="http://schemas.microsoft.com/office/drawing/2014/main" id="{CDCD344A-8F77-4F60-8EDB-D2EFED78BD58}"/>
              </a:ext>
            </a:extLst>
          </p:cNvPr>
          <p:cNvSpPr/>
          <p:nvPr/>
        </p:nvSpPr>
        <p:spPr>
          <a:xfrm>
            <a:off x="6341041" y="2634760"/>
            <a:ext cx="1318927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Lehrpotential</a:t>
            </a:r>
          </a:p>
        </p:txBody>
      </p:sp>
      <p:cxnSp>
        <p:nvCxnSpPr>
          <p:cNvPr id="46" name="Gerader Verbinder 52">
            <a:extLst>
              <a:ext uri="{FF2B5EF4-FFF2-40B4-BE49-F238E27FC236}">
                <a16:creationId xmlns:a16="http://schemas.microsoft.com/office/drawing/2014/main" id="{7431B7F9-B46E-451E-987B-7CAFCD9E203C}"/>
              </a:ext>
            </a:extLst>
          </p:cNvPr>
          <p:cNvCxnSpPr>
            <a:cxnSpLocks/>
          </p:cNvCxnSpPr>
          <p:nvPr/>
        </p:nvCxnSpPr>
        <p:spPr>
          <a:xfrm flipV="1">
            <a:off x="6066563" y="2840031"/>
            <a:ext cx="24570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: abgerundete Ecken 53">
            <a:extLst>
              <a:ext uri="{FF2B5EF4-FFF2-40B4-BE49-F238E27FC236}">
                <a16:creationId xmlns:a16="http://schemas.microsoft.com/office/drawing/2014/main" id="{2A308167-3222-4C18-B53D-3F2839FAC4E6}"/>
              </a:ext>
            </a:extLst>
          </p:cNvPr>
          <p:cNvSpPr/>
          <p:nvPr/>
        </p:nvSpPr>
        <p:spPr>
          <a:xfrm>
            <a:off x="4558877" y="2002619"/>
            <a:ext cx="793101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>
                <a:solidFill>
                  <a:schemeClr val="tx1"/>
                </a:solidFill>
              </a:rPr>
              <a:t>Giglio</a:t>
            </a:r>
          </a:p>
        </p:txBody>
      </p:sp>
      <p:cxnSp>
        <p:nvCxnSpPr>
          <p:cNvPr id="48" name="Gerader Verbinder 54">
            <a:extLst>
              <a:ext uri="{FF2B5EF4-FFF2-40B4-BE49-F238E27FC236}">
                <a16:creationId xmlns:a16="http://schemas.microsoft.com/office/drawing/2014/main" id="{288D2320-228C-46B2-9DBE-36A06748046C}"/>
              </a:ext>
            </a:extLst>
          </p:cNvPr>
          <p:cNvCxnSpPr>
            <a:cxnSpLocks/>
          </p:cNvCxnSpPr>
          <p:nvPr/>
        </p:nvCxnSpPr>
        <p:spPr>
          <a:xfrm flipV="1">
            <a:off x="5323045" y="2413161"/>
            <a:ext cx="0" cy="21616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55">
            <a:extLst>
              <a:ext uri="{FF2B5EF4-FFF2-40B4-BE49-F238E27FC236}">
                <a16:creationId xmlns:a16="http://schemas.microsoft.com/office/drawing/2014/main" id="{E6A76A52-CD47-4B45-B9E2-18B6AA49E8C5}"/>
              </a:ext>
            </a:extLst>
          </p:cNvPr>
          <p:cNvCxnSpPr>
            <a:cxnSpLocks/>
          </p:cNvCxnSpPr>
          <p:nvPr/>
        </p:nvCxnSpPr>
        <p:spPr>
          <a:xfrm flipV="1">
            <a:off x="5641235" y="2413161"/>
            <a:ext cx="0" cy="21616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: abgerundete Ecken 56">
            <a:extLst>
              <a:ext uri="{FF2B5EF4-FFF2-40B4-BE49-F238E27FC236}">
                <a16:creationId xmlns:a16="http://schemas.microsoft.com/office/drawing/2014/main" id="{2152708B-62DE-44E5-A7CC-EA051989AED5}"/>
              </a:ext>
            </a:extLst>
          </p:cNvPr>
          <p:cNvSpPr/>
          <p:nvPr/>
        </p:nvSpPr>
        <p:spPr>
          <a:xfrm>
            <a:off x="3319699" y="5085184"/>
            <a:ext cx="1005353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Sprachen</a:t>
            </a:r>
          </a:p>
        </p:txBody>
      </p:sp>
      <p:cxnSp>
        <p:nvCxnSpPr>
          <p:cNvPr id="51" name="Gerader Verbinder 57">
            <a:extLst>
              <a:ext uri="{FF2B5EF4-FFF2-40B4-BE49-F238E27FC236}">
                <a16:creationId xmlns:a16="http://schemas.microsoft.com/office/drawing/2014/main" id="{26779E57-E381-4BAB-8A5B-6E3BA4EA3EF0}"/>
              </a:ext>
            </a:extLst>
          </p:cNvPr>
          <p:cNvCxnSpPr>
            <a:cxnSpLocks/>
          </p:cNvCxnSpPr>
          <p:nvPr/>
        </p:nvCxnSpPr>
        <p:spPr>
          <a:xfrm rot="10800000">
            <a:off x="3838418" y="4732639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: abgerundete Ecken 58">
            <a:extLst>
              <a:ext uri="{FF2B5EF4-FFF2-40B4-BE49-F238E27FC236}">
                <a16:creationId xmlns:a16="http://schemas.microsoft.com/office/drawing/2014/main" id="{4C17E027-16C0-4508-A571-6B983CA5043A}"/>
              </a:ext>
            </a:extLst>
          </p:cNvPr>
          <p:cNvSpPr/>
          <p:nvPr/>
        </p:nvSpPr>
        <p:spPr>
          <a:xfrm>
            <a:off x="1665129" y="3394259"/>
            <a:ext cx="998377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11. Klasse</a:t>
            </a:r>
          </a:p>
        </p:txBody>
      </p:sp>
      <p:cxnSp>
        <p:nvCxnSpPr>
          <p:cNvPr id="53" name="Gerader Verbinder 59">
            <a:extLst>
              <a:ext uri="{FF2B5EF4-FFF2-40B4-BE49-F238E27FC236}">
                <a16:creationId xmlns:a16="http://schemas.microsoft.com/office/drawing/2014/main" id="{E80CA439-2B74-413A-A194-72924FA7A004}"/>
              </a:ext>
            </a:extLst>
          </p:cNvPr>
          <p:cNvCxnSpPr>
            <a:cxnSpLocks/>
          </p:cNvCxnSpPr>
          <p:nvPr/>
        </p:nvCxnSpPr>
        <p:spPr>
          <a:xfrm rot="5400000">
            <a:off x="2836901" y="3437449"/>
            <a:ext cx="0" cy="335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: abgerundete Ecken 60">
            <a:extLst>
              <a:ext uri="{FF2B5EF4-FFF2-40B4-BE49-F238E27FC236}">
                <a16:creationId xmlns:a16="http://schemas.microsoft.com/office/drawing/2014/main" id="{D29EF2CB-780B-40C7-ADCA-B9852059D3DF}"/>
              </a:ext>
            </a:extLst>
          </p:cNvPr>
          <p:cNvSpPr/>
          <p:nvPr/>
        </p:nvSpPr>
        <p:spPr>
          <a:xfrm>
            <a:off x="1712946" y="4140706"/>
            <a:ext cx="902742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Kollektiv</a:t>
            </a:r>
          </a:p>
        </p:txBody>
      </p:sp>
      <p:cxnSp>
        <p:nvCxnSpPr>
          <p:cNvPr id="55" name="Gerader Verbinder 61">
            <a:extLst>
              <a:ext uri="{FF2B5EF4-FFF2-40B4-BE49-F238E27FC236}">
                <a16:creationId xmlns:a16="http://schemas.microsoft.com/office/drawing/2014/main" id="{E3AF2C69-8004-43FE-A063-192205D89C51}"/>
              </a:ext>
            </a:extLst>
          </p:cNvPr>
          <p:cNvCxnSpPr>
            <a:cxnSpLocks/>
          </p:cNvCxnSpPr>
          <p:nvPr/>
        </p:nvCxnSpPr>
        <p:spPr>
          <a:xfrm rot="10800000">
            <a:off x="2171320" y="3803492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: abgerundete Ecken 66">
            <a:extLst>
              <a:ext uri="{FF2B5EF4-FFF2-40B4-BE49-F238E27FC236}">
                <a16:creationId xmlns:a16="http://schemas.microsoft.com/office/drawing/2014/main" id="{2A49FEE9-DBC7-46BB-A75F-17A91E4D3F61}"/>
              </a:ext>
            </a:extLst>
          </p:cNvPr>
          <p:cNvSpPr/>
          <p:nvPr/>
        </p:nvSpPr>
        <p:spPr>
          <a:xfrm>
            <a:off x="4377744" y="1422264"/>
            <a:ext cx="1152279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dirty="0">
                <a:solidFill>
                  <a:schemeClr val="tx1"/>
                </a:solidFill>
              </a:rPr>
              <a:t>Individuelles</a:t>
            </a:r>
          </a:p>
          <a:p>
            <a:pPr algn="ctr"/>
            <a:r>
              <a:rPr lang="de-DE" sz="1200" i="1" dirty="0">
                <a:solidFill>
                  <a:schemeClr val="tx1"/>
                </a:solidFill>
              </a:rPr>
              <a:t>Programm</a:t>
            </a:r>
          </a:p>
        </p:txBody>
      </p:sp>
      <p:cxnSp>
        <p:nvCxnSpPr>
          <p:cNvPr id="59" name="Gerader Verbinder 67">
            <a:extLst>
              <a:ext uri="{FF2B5EF4-FFF2-40B4-BE49-F238E27FC236}">
                <a16:creationId xmlns:a16="http://schemas.microsoft.com/office/drawing/2014/main" id="{C1082E4C-274D-49E4-9876-F6F3D556BE67}"/>
              </a:ext>
            </a:extLst>
          </p:cNvPr>
          <p:cNvCxnSpPr>
            <a:cxnSpLocks/>
            <a:stCxn id="47" idx="0"/>
            <a:endCxn id="58" idx="2"/>
          </p:cNvCxnSpPr>
          <p:nvPr/>
        </p:nvCxnSpPr>
        <p:spPr>
          <a:xfrm flipH="1" flipV="1">
            <a:off x="4953884" y="1832806"/>
            <a:ext cx="1544" cy="16981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: abgerundete Ecken 68">
            <a:extLst>
              <a:ext uri="{FF2B5EF4-FFF2-40B4-BE49-F238E27FC236}">
                <a16:creationId xmlns:a16="http://schemas.microsoft.com/office/drawing/2014/main" id="{C63892BC-7C8C-4A37-AB23-F65679586856}"/>
              </a:ext>
            </a:extLst>
          </p:cNvPr>
          <p:cNvSpPr/>
          <p:nvPr/>
        </p:nvSpPr>
        <p:spPr>
          <a:xfrm>
            <a:off x="251520" y="3956597"/>
            <a:ext cx="1293089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Organisation</a:t>
            </a:r>
          </a:p>
          <a:p>
            <a:pPr algn="ctr"/>
            <a:r>
              <a:rPr lang="de-DE" sz="1400" i="1" dirty="0">
                <a:solidFill>
                  <a:schemeClr val="tx1"/>
                </a:solidFill>
              </a:rPr>
              <a:t>[</a:t>
            </a:r>
            <a:r>
              <a:rPr lang="de-DE" sz="1400" i="1" dirty="0" err="1">
                <a:solidFill>
                  <a:schemeClr val="tx1"/>
                </a:solidFill>
              </a:rPr>
              <a:t>SuS</a:t>
            </a:r>
            <a:r>
              <a:rPr lang="de-DE" sz="1400" i="1" dirty="0">
                <a:solidFill>
                  <a:schemeClr val="tx1"/>
                </a:solidFill>
              </a:rPr>
              <a:t>]</a:t>
            </a:r>
          </a:p>
        </p:txBody>
      </p:sp>
      <p:cxnSp>
        <p:nvCxnSpPr>
          <p:cNvPr id="61" name="Gerader Verbinder 69">
            <a:extLst>
              <a:ext uri="{FF2B5EF4-FFF2-40B4-BE49-F238E27FC236}">
                <a16:creationId xmlns:a16="http://schemas.microsoft.com/office/drawing/2014/main" id="{82CDDAF7-7339-47A0-BD85-A4B6F5E7570F}"/>
              </a:ext>
            </a:extLst>
          </p:cNvPr>
          <p:cNvCxnSpPr>
            <a:cxnSpLocks/>
          </p:cNvCxnSpPr>
          <p:nvPr/>
        </p:nvCxnSpPr>
        <p:spPr>
          <a:xfrm flipV="1">
            <a:off x="1523227" y="3803492"/>
            <a:ext cx="189721" cy="15993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71">
            <a:extLst>
              <a:ext uri="{FF2B5EF4-FFF2-40B4-BE49-F238E27FC236}">
                <a16:creationId xmlns:a16="http://schemas.microsoft.com/office/drawing/2014/main" id="{4D52B2D9-57FA-44ED-AEC6-73C589948BDF}"/>
              </a:ext>
            </a:extLst>
          </p:cNvPr>
          <p:cNvCxnSpPr>
            <a:cxnSpLocks/>
          </p:cNvCxnSpPr>
          <p:nvPr/>
        </p:nvCxnSpPr>
        <p:spPr>
          <a:xfrm rot="16200000">
            <a:off x="1510782" y="3431577"/>
            <a:ext cx="0" cy="33590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: abgerundete Ecken 58">
            <a:extLst>
              <a:ext uri="{FF2B5EF4-FFF2-40B4-BE49-F238E27FC236}">
                <a16:creationId xmlns:a16="http://schemas.microsoft.com/office/drawing/2014/main" id="{4C17E027-16C0-4508-A571-6B983CA5043A}"/>
              </a:ext>
            </a:extLst>
          </p:cNvPr>
          <p:cNvSpPr/>
          <p:nvPr/>
        </p:nvSpPr>
        <p:spPr>
          <a:xfrm>
            <a:off x="3309651" y="4339158"/>
            <a:ext cx="998377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13. Klasse</a:t>
            </a:r>
          </a:p>
        </p:txBody>
      </p:sp>
      <p:cxnSp>
        <p:nvCxnSpPr>
          <p:cNvPr id="65" name="Gerader Verbinder 59">
            <a:extLst>
              <a:ext uri="{FF2B5EF4-FFF2-40B4-BE49-F238E27FC236}">
                <a16:creationId xmlns:a16="http://schemas.microsoft.com/office/drawing/2014/main" id="{E80CA439-2B74-413A-A194-72924FA7A004}"/>
              </a:ext>
            </a:extLst>
          </p:cNvPr>
          <p:cNvCxnSpPr>
            <a:cxnSpLocks/>
            <a:stCxn id="34" idx="2"/>
            <a:endCxn id="64" idx="0"/>
          </p:cNvCxnSpPr>
          <p:nvPr/>
        </p:nvCxnSpPr>
        <p:spPr>
          <a:xfrm>
            <a:off x="3808840" y="3996081"/>
            <a:ext cx="0" cy="343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: abgerundete Ecken 58">
            <a:extLst>
              <a:ext uri="{FF2B5EF4-FFF2-40B4-BE49-F238E27FC236}">
                <a16:creationId xmlns:a16="http://schemas.microsoft.com/office/drawing/2014/main" id="{4C17E027-16C0-4508-A571-6B983CA5043A}"/>
              </a:ext>
            </a:extLst>
          </p:cNvPr>
          <p:cNvSpPr/>
          <p:nvPr/>
        </p:nvSpPr>
        <p:spPr>
          <a:xfrm>
            <a:off x="4944824" y="3384928"/>
            <a:ext cx="998377" cy="410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12. Klasse</a:t>
            </a:r>
          </a:p>
        </p:txBody>
      </p:sp>
      <p:cxnSp>
        <p:nvCxnSpPr>
          <p:cNvPr id="67" name="Gerader Verbinder 22">
            <a:extLst>
              <a:ext uri="{FF2B5EF4-FFF2-40B4-BE49-F238E27FC236}">
                <a16:creationId xmlns:a16="http://schemas.microsoft.com/office/drawing/2014/main" id="{0AEDB4E3-6D3A-45B7-922A-52BC0519B8D7}"/>
              </a:ext>
            </a:extLst>
          </p:cNvPr>
          <p:cNvCxnSpPr>
            <a:cxnSpLocks/>
            <a:stCxn id="41" idx="1"/>
            <a:endCxn id="66" idx="3"/>
          </p:cNvCxnSpPr>
          <p:nvPr/>
        </p:nvCxnSpPr>
        <p:spPr>
          <a:xfrm flipH="1" flipV="1">
            <a:off x="5943201" y="3590199"/>
            <a:ext cx="478224" cy="5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: abgerundete Ecken 66">
            <a:extLst>
              <a:ext uri="{FF2B5EF4-FFF2-40B4-BE49-F238E27FC236}">
                <a16:creationId xmlns:a16="http://schemas.microsoft.com/office/drawing/2014/main" id="{2A49FEE9-DBC7-46BB-A75F-17A91E4D3F61}"/>
              </a:ext>
            </a:extLst>
          </p:cNvPr>
          <p:cNvSpPr/>
          <p:nvPr/>
        </p:nvSpPr>
        <p:spPr>
          <a:xfrm>
            <a:off x="4379424" y="836712"/>
            <a:ext cx="1152279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dirty="0">
                <a:solidFill>
                  <a:schemeClr val="tx1"/>
                </a:solidFill>
              </a:rPr>
              <a:t>schülergeleitet</a:t>
            </a:r>
          </a:p>
        </p:txBody>
      </p:sp>
      <p:cxnSp>
        <p:nvCxnSpPr>
          <p:cNvPr id="72" name="Gerader Verbinder 67">
            <a:extLst>
              <a:ext uri="{FF2B5EF4-FFF2-40B4-BE49-F238E27FC236}">
                <a16:creationId xmlns:a16="http://schemas.microsoft.com/office/drawing/2014/main" id="{C1082E4C-274D-49E4-9876-F6F3D556BE67}"/>
              </a:ext>
            </a:extLst>
          </p:cNvPr>
          <p:cNvCxnSpPr>
            <a:cxnSpLocks/>
            <a:endCxn id="71" idx="2"/>
          </p:cNvCxnSpPr>
          <p:nvPr/>
        </p:nvCxnSpPr>
        <p:spPr>
          <a:xfrm flipH="1" flipV="1">
            <a:off x="4955564" y="1247254"/>
            <a:ext cx="1544" cy="16981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: abgerundete Ecken 62">
            <a:extLst>
              <a:ext uri="{FF2B5EF4-FFF2-40B4-BE49-F238E27FC236}">
                <a16:creationId xmlns:a16="http://schemas.microsoft.com/office/drawing/2014/main" id="{746695A5-B4A1-41C9-8C44-1EFBABF2AB98}"/>
              </a:ext>
            </a:extLst>
          </p:cNvPr>
          <p:cNvSpPr/>
          <p:nvPr/>
        </p:nvSpPr>
        <p:spPr>
          <a:xfrm>
            <a:off x="251520" y="3384928"/>
            <a:ext cx="1271707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Team-</a:t>
            </a:r>
            <a:r>
              <a:rPr lang="de-DE" sz="1400" i="1" dirty="0" err="1">
                <a:solidFill>
                  <a:schemeClr val="tx1"/>
                </a:solidFill>
              </a:rPr>
              <a:t>building</a:t>
            </a:r>
            <a:endParaRPr lang="de-DE" sz="1400" i="1" dirty="0">
              <a:solidFill>
                <a:schemeClr val="tx1"/>
              </a:solidFill>
            </a:endParaRPr>
          </a:p>
        </p:txBody>
      </p:sp>
      <p:cxnSp>
        <p:nvCxnSpPr>
          <p:cNvPr id="73" name="Gerader Verbinder 22">
            <a:extLst>
              <a:ext uri="{FF2B5EF4-FFF2-40B4-BE49-F238E27FC236}">
                <a16:creationId xmlns:a16="http://schemas.microsoft.com/office/drawing/2014/main" id="{0AEDB4E3-6D3A-45B7-922A-52BC0519B8D7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3601924" y="5495726"/>
            <a:ext cx="220452" cy="357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22">
            <a:extLst>
              <a:ext uri="{FF2B5EF4-FFF2-40B4-BE49-F238E27FC236}">
                <a16:creationId xmlns:a16="http://schemas.microsoft.com/office/drawing/2014/main" id="{0AEDB4E3-6D3A-45B7-922A-52BC0519B8D7}"/>
              </a:ext>
            </a:extLst>
          </p:cNvPr>
          <p:cNvCxnSpPr>
            <a:cxnSpLocks/>
            <a:endCxn id="50" idx="2"/>
          </p:cNvCxnSpPr>
          <p:nvPr/>
        </p:nvCxnSpPr>
        <p:spPr>
          <a:xfrm flipH="1" flipV="1">
            <a:off x="3822376" y="5495726"/>
            <a:ext cx="281095" cy="357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: abgerundete Ecken 56">
            <a:extLst>
              <a:ext uri="{FF2B5EF4-FFF2-40B4-BE49-F238E27FC236}">
                <a16:creationId xmlns:a16="http://schemas.microsoft.com/office/drawing/2014/main" id="{2152708B-62DE-44E5-A7CC-EA051989AED5}"/>
              </a:ext>
            </a:extLst>
          </p:cNvPr>
          <p:cNvSpPr/>
          <p:nvPr/>
        </p:nvSpPr>
        <p:spPr>
          <a:xfrm>
            <a:off x="2689880" y="5871725"/>
            <a:ext cx="1005353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Deutsch</a:t>
            </a:r>
          </a:p>
          <a:p>
            <a:pPr algn="ctr"/>
            <a:r>
              <a:rPr lang="de-DE" sz="1400" i="1" dirty="0">
                <a:solidFill>
                  <a:schemeClr val="tx1"/>
                </a:solidFill>
              </a:rPr>
              <a:t>[Weimar]</a:t>
            </a:r>
          </a:p>
        </p:txBody>
      </p:sp>
      <p:sp>
        <p:nvSpPr>
          <p:cNvPr id="80" name="Rechteck: abgerundete Ecken 56">
            <a:extLst>
              <a:ext uri="{FF2B5EF4-FFF2-40B4-BE49-F238E27FC236}">
                <a16:creationId xmlns:a16="http://schemas.microsoft.com/office/drawing/2014/main" id="{2152708B-62DE-44E5-A7CC-EA051989AED5}"/>
              </a:ext>
            </a:extLst>
          </p:cNvPr>
          <p:cNvSpPr/>
          <p:nvPr/>
        </p:nvSpPr>
        <p:spPr>
          <a:xfrm>
            <a:off x="4026122" y="5871725"/>
            <a:ext cx="1005353" cy="410542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Englisch</a:t>
            </a:r>
          </a:p>
          <a:p>
            <a:pPr algn="ctr"/>
            <a:r>
              <a:rPr lang="de-DE" sz="1400" i="1" dirty="0">
                <a:solidFill>
                  <a:schemeClr val="tx1"/>
                </a:solidFill>
              </a:rPr>
              <a:t>[Dublin]</a:t>
            </a:r>
          </a:p>
        </p:txBody>
      </p:sp>
    </p:spTree>
    <p:extLst>
      <p:ext uri="{BB962C8B-B14F-4D97-AF65-F5344CB8AC3E}">
        <p14:creationId xmlns:p14="http://schemas.microsoft.com/office/powerpoint/2010/main" val="310708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Fragerunde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Fragerunde</a:t>
            </a:r>
          </a:p>
          <a:p>
            <a:endParaRPr lang="de-DE" dirty="0"/>
          </a:p>
        </p:txBody>
      </p:sp>
      <p:pic>
        <p:nvPicPr>
          <p:cNvPr id="57" name="Picture 2" descr="Strichmännchen - Illustrationen und Vektorgrafiken - i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608"/>
            <a:ext cx="2520280" cy="16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hteck 61"/>
          <p:cNvSpPr/>
          <p:nvPr/>
        </p:nvSpPr>
        <p:spPr>
          <a:xfrm>
            <a:off x="476235" y="774576"/>
            <a:ext cx="2295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Zutreffendes bitte ankreuzen</a:t>
            </a:r>
          </a:p>
        </p:txBody>
      </p:sp>
      <p:graphicFrame>
        <p:nvGraphicFramePr>
          <p:cNvPr id="68" name="Tabel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5834"/>
              </p:ext>
            </p:extLst>
          </p:nvPr>
        </p:nvGraphicFramePr>
        <p:xfrm>
          <a:off x="457621" y="2929096"/>
          <a:ext cx="360000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el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64964"/>
              </p:ext>
            </p:extLst>
          </p:nvPr>
        </p:nvGraphicFramePr>
        <p:xfrm>
          <a:off x="1331660" y="2929096"/>
          <a:ext cx="360000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63651"/>
              </p:ext>
            </p:extLst>
          </p:nvPr>
        </p:nvGraphicFramePr>
        <p:xfrm>
          <a:off x="2267784" y="2929096"/>
          <a:ext cx="360000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Abgerundete rechteckige Legende 73"/>
          <p:cNvSpPr/>
          <p:nvPr/>
        </p:nvSpPr>
        <p:spPr>
          <a:xfrm>
            <a:off x="2915816" y="1292935"/>
            <a:ext cx="1296144" cy="609767"/>
          </a:xfrm>
          <a:prstGeom prst="wedgeRoundRectCallout">
            <a:avLst>
              <a:gd name="adj1" fmla="val -58552"/>
              <a:gd name="adj2" fmla="val 338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784363110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F2D855C5FCB5459560A404B81CBB54" ma:contentTypeVersion="13" ma:contentTypeDescription="Ein neues Dokument erstellen." ma:contentTypeScope="" ma:versionID="ec1c1979f1a8243c098822dafea4b957">
  <xsd:schema xmlns:xsd="http://www.w3.org/2001/XMLSchema" xmlns:xs="http://www.w3.org/2001/XMLSchema" xmlns:p="http://schemas.microsoft.com/office/2006/metadata/properties" xmlns:ns2="831ec996-4b9b-4dff-a895-fd3137f209fb" xmlns:ns3="4e5bfd97-de92-4818-a0da-29f14aeabd05" targetNamespace="http://schemas.microsoft.com/office/2006/metadata/properties" ma:root="true" ma:fieldsID="3cd27dcd4d85a47d8afa020a2f1a5ac1" ns2:_="" ns3:_="">
    <xsd:import namespace="831ec996-4b9b-4dff-a895-fd3137f209fb"/>
    <xsd:import namespace="4e5bfd97-de92-4818-a0da-29f14aeab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ec996-4b9b-4dff-a895-fd3137f20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bfd97-de92-4818-a0da-29f14aeab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5bfd97-de92-4818-a0da-29f14aeabd05">
      <UserInfo>
        <DisplayName>Deborah Woerner</DisplayName>
        <AccountId>38</AccountId>
        <AccountType/>
      </UserInfo>
      <UserInfo>
        <DisplayName>uwe brecher</DisplayName>
        <AccountId>35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E8008-AB48-4811-846C-53A5EAD8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ec996-4b9b-4dff-a895-fd3137f209fb"/>
    <ds:schemaRef ds:uri="4e5bfd97-de92-4818-a0da-29f14aeabd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DD7D34-BA5E-4405-8BE5-0B3558664B2D}">
  <ds:schemaRefs>
    <ds:schemaRef ds:uri="http://schemas.microsoft.com/office/2006/metadata/properties"/>
    <ds:schemaRef ds:uri="http://schemas.microsoft.com/office/infopath/2007/PartnerControls"/>
    <ds:schemaRef ds:uri="4e5bfd97-de92-4818-a0da-29f14aeabd05"/>
  </ds:schemaRefs>
</ds:datastoreItem>
</file>

<file path=customXml/itemProps3.xml><?xml version="1.0" encoding="utf-8"?>
<ds:datastoreItem xmlns:ds="http://schemas.openxmlformats.org/officeDocument/2006/customXml" ds:itemID="{C31EB3F3-A207-4DF2-9B3F-9A85074DF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282</Words>
  <Application>Microsoft Office PowerPoint</Application>
  <PresentationFormat>Bildschirmpräsentation (4:3)</PresentationFormat>
  <Paragraphs>110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Pitch Book</vt:lpstr>
      <vt:lpstr>Elterninformationsabend</vt:lpstr>
      <vt:lpstr>PowerPoint-Präsentation</vt:lpstr>
      <vt:lpstr>PowerPoint-Präsentation</vt:lpstr>
      <vt:lpstr>PowerPoint-Präsentation</vt:lpstr>
      <vt:lpstr>PowerPoint-Präsentation</vt:lpstr>
      <vt:lpstr>Tutorium</vt:lpstr>
      <vt:lpstr>Projekte</vt:lpstr>
      <vt:lpstr>Fahrten</vt:lpstr>
      <vt:lpstr>Fragerunde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Elterninformationsabend</dc:title>
  <dc:creator/>
  <cp:lastModifiedBy/>
  <cp:revision>2</cp:revision>
  <dcterms:created xsi:type="dcterms:W3CDTF">2021-11-22T08:27:19Z</dcterms:created>
  <dcterms:modified xsi:type="dcterms:W3CDTF">2021-11-25T14:36:30Z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1031</vt:i4>
  </property>
  <property fmtid="{D5CDD505-2E9C-101B-9397-08002B2CF9AE}" pid="3" name="_Version">
    <vt:lpwstr>12.0.4518</vt:lpwstr>
  </property>
  <property fmtid="{D5CDD505-2E9C-101B-9397-08002B2CF9AE}" pid="4" name="ContentTypeId">
    <vt:lpwstr>0x010100BFF2D855C5FCB5459560A404B81CBB54</vt:lpwstr>
  </property>
</Properties>
</file>